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6" r:id="rId3"/>
    <p:sldId id="263" r:id="rId4"/>
    <p:sldId id="267" r:id="rId5"/>
    <p:sldId id="268" r:id="rId6"/>
    <p:sldId id="272" r:id="rId7"/>
    <p:sldId id="269" r:id="rId8"/>
    <p:sldId id="270" r:id="rId9"/>
    <p:sldId id="274" r:id="rId10"/>
    <p:sldId id="271" r:id="rId11"/>
    <p:sldId id="275" r:id="rId12"/>
    <p:sldId id="273" r:id="rId13"/>
    <p:sldId id="262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8D9093"/>
    <a:srgbClr val="D8DAD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>
        <p:guide orient="horz" pos="1298"/>
        <p:guide pos="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57CB75-E834-4C31-9702-078AC6D1AC89}" type="doc">
      <dgm:prSet loTypeId="urn:microsoft.com/office/officeart/2005/8/layout/funnel1" loCatId="process" qsTypeId="urn:microsoft.com/office/officeart/2005/8/quickstyle/simple2" qsCatId="simple" csTypeId="urn:microsoft.com/office/officeart/2005/8/colors/colorful5" csCatId="colorful" phldr="1"/>
      <dgm:spPr/>
    </dgm:pt>
    <dgm:pt modelId="{5CDCC379-D0E5-4DE3-BBA3-7F183596E9B6}">
      <dgm:prSet phldrT="[Text]" custT="1"/>
      <dgm:spPr/>
      <dgm:t>
        <a:bodyPr/>
        <a:lstStyle/>
        <a:p>
          <a:r>
            <a:rPr lang="en-US" sz="2500" dirty="0" err="1"/>
            <a:t>Znanje</a:t>
          </a:r>
          <a:endParaRPr lang="hr-HR" sz="2500" dirty="0"/>
        </a:p>
      </dgm:t>
    </dgm:pt>
    <dgm:pt modelId="{89CCAABA-2A5A-494B-8C04-B2BDB18A30B9}" type="parTrans" cxnId="{45E8CFEC-25CB-4B28-90A3-99C203C1E3F0}">
      <dgm:prSet/>
      <dgm:spPr/>
      <dgm:t>
        <a:bodyPr/>
        <a:lstStyle/>
        <a:p>
          <a:endParaRPr lang="hr-HR"/>
        </a:p>
      </dgm:t>
    </dgm:pt>
    <dgm:pt modelId="{A8715F97-C421-4E57-A1BD-F310B393C6B7}" type="sibTrans" cxnId="{45E8CFEC-25CB-4B28-90A3-99C203C1E3F0}">
      <dgm:prSet/>
      <dgm:spPr/>
      <dgm:t>
        <a:bodyPr/>
        <a:lstStyle/>
        <a:p>
          <a:endParaRPr lang="hr-HR"/>
        </a:p>
      </dgm:t>
    </dgm:pt>
    <dgm:pt modelId="{47ADA7E9-4EAC-4FE0-B137-1FEB97910C4E}">
      <dgm:prSet phldrT="[Text]" custT="1"/>
      <dgm:spPr/>
      <dgm:t>
        <a:bodyPr/>
        <a:lstStyle/>
        <a:p>
          <a:r>
            <a:rPr lang="en-US" sz="2500" dirty="0" err="1"/>
            <a:t>Analiza</a:t>
          </a:r>
          <a:r>
            <a:rPr lang="en-US" sz="2500" dirty="0"/>
            <a:t> / </a:t>
          </a:r>
          <a:r>
            <a:rPr lang="en-US" sz="2500" dirty="0" err="1"/>
            <a:t>Proračun</a:t>
          </a:r>
          <a:endParaRPr lang="hr-HR" sz="2500" dirty="0"/>
        </a:p>
      </dgm:t>
    </dgm:pt>
    <dgm:pt modelId="{8C4D228D-4B77-410B-8EF2-18C0E2D6F8B4}" type="parTrans" cxnId="{7C6EC3B3-F011-4A7C-A799-4F4200495EEE}">
      <dgm:prSet/>
      <dgm:spPr/>
      <dgm:t>
        <a:bodyPr/>
        <a:lstStyle/>
        <a:p>
          <a:endParaRPr lang="hr-HR"/>
        </a:p>
      </dgm:t>
    </dgm:pt>
    <dgm:pt modelId="{B795E53C-498E-4857-9010-BECB864DBF4E}" type="sibTrans" cxnId="{7C6EC3B3-F011-4A7C-A799-4F4200495EEE}">
      <dgm:prSet/>
      <dgm:spPr/>
      <dgm:t>
        <a:bodyPr/>
        <a:lstStyle/>
        <a:p>
          <a:endParaRPr lang="hr-HR"/>
        </a:p>
      </dgm:t>
    </dgm:pt>
    <dgm:pt modelId="{B2367FCA-D940-4C5B-8F9C-757A2D1C79CF}">
      <dgm:prSet phldrT="[Text]" custT="1"/>
      <dgm:spPr/>
      <dgm:t>
        <a:bodyPr/>
        <a:lstStyle/>
        <a:p>
          <a:r>
            <a:rPr lang="en-US" sz="2500" dirty="0" err="1">
              <a:solidFill>
                <a:srgbClr val="002060"/>
              </a:solidFill>
            </a:rPr>
            <a:t>Rješenje</a:t>
          </a:r>
          <a:endParaRPr lang="hr-HR" sz="2500" dirty="0">
            <a:solidFill>
              <a:srgbClr val="002060"/>
            </a:solidFill>
          </a:endParaRPr>
        </a:p>
      </dgm:t>
    </dgm:pt>
    <dgm:pt modelId="{161F2340-5C77-4FB5-8416-2B0730F4FF5E}" type="parTrans" cxnId="{970E4A37-B330-468F-A24B-A8A455FEF0C0}">
      <dgm:prSet/>
      <dgm:spPr/>
      <dgm:t>
        <a:bodyPr/>
        <a:lstStyle/>
        <a:p>
          <a:endParaRPr lang="hr-HR"/>
        </a:p>
      </dgm:t>
    </dgm:pt>
    <dgm:pt modelId="{0457CAAC-CE44-4F61-B6F2-883FD3B49FB5}" type="sibTrans" cxnId="{970E4A37-B330-468F-A24B-A8A455FEF0C0}">
      <dgm:prSet/>
      <dgm:spPr/>
      <dgm:t>
        <a:bodyPr/>
        <a:lstStyle/>
        <a:p>
          <a:endParaRPr lang="hr-HR"/>
        </a:p>
      </dgm:t>
    </dgm:pt>
    <dgm:pt modelId="{8B1F0884-02C1-4CBA-A07B-048BB2B54EBB}" type="pres">
      <dgm:prSet presAssocID="{8D57CB75-E834-4C31-9702-078AC6D1AC89}" presName="Name0" presStyleCnt="0">
        <dgm:presLayoutVars>
          <dgm:chMax val="4"/>
          <dgm:resizeHandles val="exact"/>
        </dgm:presLayoutVars>
      </dgm:prSet>
      <dgm:spPr/>
    </dgm:pt>
    <dgm:pt modelId="{BBE8B433-14EE-4C5D-986F-B4CE41074346}" type="pres">
      <dgm:prSet presAssocID="{8D57CB75-E834-4C31-9702-078AC6D1AC89}" presName="ellipse" presStyleLbl="trBgShp" presStyleIdx="0" presStyleCnt="1"/>
      <dgm:spPr/>
    </dgm:pt>
    <dgm:pt modelId="{BE9F5ACF-D04A-4115-9C26-F85C23DD3CC3}" type="pres">
      <dgm:prSet presAssocID="{8D57CB75-E834-4C31-9702-078AC6D1AC89}" presName="arrow1" presStyleLbl="fgShp" presStyleIdx="0" presStyleCnt="1"/>
      <dgm:spPr/>
    </dgm:pt>
    <dgm:pt modelId="{FEBC774C-0F20-4E31-B387-1D7E46AAADAC}" type="pres">
      <dgm:prSet presAssocID="{8D57CB75-E834-4C31-9702-078AC6D1AC89}" presName="rectangle" presStyleLbl="revTx" presStyleIdx="0" presStyleCnt="1">
        <dgm:presLayoutVars>
          <dgm:bulletEnabled val="1"/>
        </dgm:presLayoutVars>
      </dgm:prSet>
      <dgm:spPr/>
    </dgm:pt>
    <dgm:pt modelId="{75AE63B6-D7B9-4BCA-AD9D-50E97B530A07}" type="pres">
      <dgm:prSet presAssocID="{47ADA7E9-4EAC-4FE0-B137-1FEB97910C4E}" presName="item1" presStyleLbl="node1" presStyleIdx="0" presStyleCnt="2" custScaleX="133333" custScaleY="93333">
        <dgm:presLayoutVars>
          <dgm:bulletEnabled val="1"/>
        </dgm:presLayoutVars>
      </dgm:prSet>
      <dgm:spPr/>
    </dgm:pt>
    <dgm:pt modelId="{C37CEF86-C237-4DAD-929F-E7D15D07BBE6}" type="pres">
      <dgm:prSet presAssocID="{B2367FCA-D940-4C5B-8F9C-757A2D1C79CF}" presName="item2" presStyleLbl="node1" presStyleIdx="1" presStyleCnt="2" custScaleX="133333" custScaleY="93333">
        <dgm:presLayoutVars>
          <dgm:bulletEnabled val="1"/>
        </dgm:presLayoutVars>
      </dgm:prSet>
      <dgm:spPr/>
    </dgm:pt>
    <dgm:pt modelId="{D25642A3-40CF-4E7A-A1E2-96D3ED9A2708}" type="pres">
      <dgm:prSet presAssocID="{8D57CB75-E834-4C31-9702-078AC6D1AC89}" presName="funnel" presStyleLbl="trAlignAcc1" presStyleIdx="0" presStyleCnt="1"/>
      <dgm:spPr/>
    </dgm:pt>
  </dgm:ptLst>
  <dgm:cxnLst>
    <dgm:cxn modelId="{00B9011C-6503-45BE-9802-90285374BA78}" type="presOf" srcId="{8D57CB75-E834-4C31-9702-078AC6D1AC89}" destId="{8B1F0884-02C1-4CBA-A07B-048BB2B54EBB}" srcOrd="0" destOrd="0" presId="urn:microsoft.com/office/officeart/2005/8/layout/funnel1"/>
    <dgm:cxn modelId="{C3C92A21-4F78-4AB1-B0CD-6BD9533CA588}" type="presOf" srcId="{47ADA7E9-4EAC-4FE0-B137-1FEB97910C4E}" destId="{75AE63B6-D7B9-4BCA-AD9D-50E97B530A07}" srcOrd="0" destOrd="0" presId="urn:microsoft.com/office/officeart/2005/8/layout/funnel1"/>
    <dgm:cxn modelId="{970E4A37-B330-468F-A24B-A8A455FEF0C0}" srcId="{8D57CB75-E834-4C31-9702-078AC6D1AC89}" destId="{B2367FCA-D940-4C5B-8F9C-757A2D1C79CF}" srcOrd="2" destOrd="0" parTransId="{161F2340-5C77-4FB5-8416-2B0730F4FF5E}" sibTransId="{0457CAAC-CE44-4F61-B6F2-883FD3B49FB5}"/>
    <dgm:cxn modelId="{1B72F4AF-EA63-4CB8-9E9D-69B0EDC2A81C}" type="presOf" srcId="{5CDCC379-D0E5-4DE3-BBA3-7F183596E9B6}" destId="{C37CEF86-C237-4DAD-929F-E7D15D07BBE6}" srcOrd="0" destOrd="0" presId="urn:microsoft.com/office/officeart/2005/8/layout/funnel1"/>
    <dgm:cxn modelId="{7C6EC3B3-F011-4A7C-A799-4F4200495EEE}" srcId="{8D57CB75-E834-4C31-9702-078AC6D1AC89}" destId="{47ADA7E9-4EAC-4FE0-B137-1FEB97910C4E}" srcOrd="1" destOrd="0" parTransId="{8C4D228D-4B77-410B-8EF2-18C0E2D6F8B4}" sibTransId="{B795E53C-498E-4857-9010-BECB864DBF4E}"/>
    <dgm:cxn modelId="{679F9EC3-3DE4-4284-90B0-239D8689A552}" type="presOf" srcId="{B2367FCA-D940-4C5B-8F9C-757A2D1C79CF}" destId="{FEBC774C-0F20-4E31-B387-1D7E46AAADAC}" srcOrd="0" destOrd="0" presId="urn:microsoft.com/office/officeart/2005/8/layout/funnel1"/>
    <dgm:cxn modelId="{45E8CFEC-25CB-4B28-90A3-99C203C1E3F0}" srcId="{8D57CB75-E834-4C31-9702-078AC6D1AC89}" destId="{5CDCC379-D0E5-4DE3-BBA3-7F183596E9B6}" srcOrd="0" destOrd="0" parTransId="{89CCAABA-2A5A-494B-8C04-B2BDB18A30B9}" sibTransId="{A8715F97-C421-4E57-A1BD-F310B393C6B7}"/>
    <dgm:cxn modelId="{9E45157D-9443-48B6-8766-A0D753A08A3A}" type="presParOf" srcId="{8B1F0884-02C1-4CBA-A07B-048BB2B54EBB}" destId="{BBE8B433-14EE-4C5D-986F-B4CE41074346}" srcOrd="0" destOrd="0" presId="urn:microsoft.com/office/officeart/2005/8/layout/funnel1"/>
    <dgm:cxn modelId="{51AB5CAA-2BD5-4EE8-887A-FD2514804CE5}" type="presParOf" srcId="{8B1F0884-02C1-4CBA-A07B-048BB2B54EBB}" destId="{BE9F5ACF-D04A-4115-9C26-F85C23DD3CC3}" srcOrd="1" destOrd="0" presId="urn:microsoft.com/office/officeart/2005/8/layout/funnel1"/>
    <dgm:cxn modelId="{4B074C41-DE2C-4FD6-97F0-930168BA3B3B}" type="presParOf" srcId="{8B1F0884-02C1-4CBA-A07B-048BB2B54EBB}" destId="{FEBC774C-0F20-4E31-B387-1D7E46AAADAC}" srcOrd="2" destOrd="0" presId="urn:microsoft.com/office/officeart/2005/8/layout/funnel1"/>
    <dgm:cxn modelId="{8D950610-2867-4461-8EF6-B4DC0EF09FAF}" type="presParOf" srcId="{8B1F0884-02C1-4CBA-A07B-048BB2B54EBB}" destId="{75AE63B6-D7B9-4BCA-AD9D-50E97B530A07}" srcOrd="3" destOrd="0" presId="urn:microsoft.com/office/officeart/2005/8/layout/funnel1"/>
    <dgm:cxn modelId="{5ADEF3A2-714B-401C-9056-E438BC153C9A}" type="presParOf" srcId="{8B1F0884-02C1-4CBA-A07B-048BB2B54EBB}" destId="{C37CEF86-C237-4DAD-929F-E7D15D07BBE6}" srcOrd="4" destOrd="0" presId="urn:microsoft.com/office/officeart/2005/8/layout/funnel1"/>
    <dgm:cxn modelId="{D26C31D9-2560-4B74-A8F8-49C50C661618}" type="presParOf" srcId="{8B1F0884-02C1-4CBA-A07B-048BB2B54EBB}" destId="{D25642A3-40CF-4E7A-A1E2-96D3ED9A2708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A0D049-E8C5-4491-9693-84C9BA8450E2}" type="doc">
      <dgm:prSet loTypeId="urn:microsoft.com/office/officeart/2005/8/layout/chevron1" loCatId="process" qsTypeId="urn:microsoft.com/office/officeart/2005/8/quickstyle/3d5" qsCatId="3D" csTypeId="urn:microsoft.com/office/officeart/2005/8/colors/accent6_3" csCatId="accent6" phldr="1"/>
      <dgm:spPr/>
    </dgm:pt>
    <dgm:pt modelId="{E1223D9D-CAEB-4C31-BDB7-5C8F4FFED2D1}">
      <dgm:prSet phldrT="[Text]"/>
      <dgm:spPr/>
      <dgm:t>
        <a:bodyPr/>
        <a:lstStyle/>
        <a:p>
          <a:r>
            <a:rPr lang="en-US" dirty="0" err="1"/>
            <a:t>Ekvivalent</a:t>
          </a:r>
          <a:r>
            <a:rPr lang="en-US" dirty="0"/>
            <a:t> 1500-3000 </a:t>
          </a:r>
          <a:r>
            <a:rPr lang="en-US" dirty="0" err="1"/>
            <a:t>računala</a:t>
          </a:r>
          <a:endParaRPr lang="hr-HR" dirty="0"/>
        </a:p>
      </dgm:t>
    </dgm:pt>
    <dgm:pt modelId="{5D835782-1C5A-44A8-B515-AA9E623EFDA5}" type="parTrans" cxnId="{DE41F7FE-D405-4F8E-AF62-AB1CB0C2396E}">
      <dgm:prSet/>
      <dgm:spPr/>
      <dgm:t>
        <a:bodyPr/>
        <a:lstStyle/>
        <a:p>
          <a:endParaRPr lang="hr-HR"/>
        </a:p>
      </dgm:t>
    </dgm:pt>
    <dgm:pt modelId="{9310C8CF-6DBF-419D-BE10-A02E0AC64163}" type="sibTrans" cxnId="{DE41F7FE-D405-4F8E-AF62-AB1CB0C2396E}">
      <dgm:prSet/>
      <dgm:spPr/>
      <dgm:t>
        <a:bodyPr/>
        <a:lstStyle/>
        <a:p>
          <a:endParaRPr lang="hr-HR"/>
        </a:p>
      </dgm:t>
    </dgm:pt>
    <dgm:pt modelId="{64FA27AD-6678-4EC7-95DB-51F50BA3237D}" type="pres">
      <dgm:prSet presAssocID="{A2A0D049-E8C5-4491-9693-84C9BA8450E2}" presName="Name0" presStyleCnt="0">
        <dgm:presLayoutVars>
          <dgm:dir val="rev"/>
          <dgm:animLvl val="lvl"/>
          <dgm:resizeHandles val="exact"/>
        </dgm:presLayoutVars>
      </dgm:prSet>
      <dgm:spPr/>
    </dgm:pt>
    <dgm:pt modelId="{E95566F2-F239-4D8A-92C4-6E9ADFB1E33D}" type="pres">
      <dgm:prSet presAssocID="{E1223D9D-CAEB-4C31-BDB7-5C8F4FFED2D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78A52C89-AD2E-4F86-97DD-30FAB846BA89}" type="presOf" srcId="{E1223D9D-CAEB-4C31-BDB7-5C8F4FFED2D1}" destId="{E95566F2-F239-4D8A-92C4-6E9ADFB1E33D}" srcOrd="0" destOrd="0" presId="urn:microsoft.com/office/officeart/2005/8/layout/chevron1"/>
    <dgm:cxn modelId="{C668FBCC-1E3B-46D9-9812-59262FC0BE57}" type="presOf" srcId="{A2A0D049-E8C5-4491-9693-84C9BA8450E2}" destId="{64FA27AD-6678-4EC7-95DB-51F50BA3237D}" srcOrd="0" destOrd="0" presId="urn:microsoft.com/office/officeart/2005/8/layout/chevron1"/>
    <dgm:cxn modelId="{DE41F7FE-D405-4F8E-AF62-AB1CB0C2396E}" srcId="{A2A0D049-E8C5-4491-9693-84C9BA8450E2}" destId="{E1223D9D-CAEB-4C31-BDB7-5C8F4FFED2D1}" srcOrd="0" destOrd="0" parTransId="{5D835782-1C5A-44A8-B515-AA9E623EFDA5}" sibTransId="{9310C8CF-6DBF-419D-BE10-A02E0AC64163}"/>
    <dgm:cxn modelId="{D3F46A06-0C52-44A0-A103-27AEA2F5FEF6}" type="presParOf" srcId="{64FA27AD-6678-4EC7-95DB-51F50BA3237D}" destId="{E95566F2-F239-4D8A-92C4-6E9ADFB1E33D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82CEB1-CC41-4108-8145-159EB117C628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E7D02D-1307-4380-81DC-5E9FF529B3D2}">
      <dgm:prSet phldrT="[Text]" custT="1"/>
      <dgm:spPr>
        <a:solidFill>
          <a:schemeClr val="accent5"/>
        </a:solidFill>
      </dgm:spPr>
      <dgm:t>
        <a:bodyPr/>
        <a:lstStyle/>
        <a:p>
          <a:r>
            <a:rPr lang="hr-HR" sz="3600" dirty="0"/>
            <a:t>BURA</a:t>
          </a:r>
          <a:endParaRPr lang="en-US" sz="3600" dirty="0"/>
        </a:p>
      </dgm:t>
    </dgm:pt>
    <dgm:pt modelId="{8C061311-F1C3-4A54-B379-D41CF940493B}" type="parTrans" cxnId="{9ACAD44E-C8B8-4340-87C5-A8E560ACDCC3}">
      <dgm:prSet/>
      <dgm:spPr/>
      <dgm:t>
        <a:bodyPr/>
        <a:lstStyle/>
        <a:p>
          <a:endParaRPr lang="en-US"/>
        </a:p>
      </dgm:t>
    </dgm:pt>
    <dgm:pt modelId="{4F9D2BA2-DC8F-4096-8A85-6B8532D746A9}" type="sibTrans" cxnId="{9ACAD44E-C8B8-4340-87C5-A8E560ACDCC3}">
      <dgm:prSet/>
      <dgm:spPr/>
      <dgm:t>
        <a:bodyPr/>
        <a:lstStyle/>
        <a:p>
          <a:endParaRPr lang="en-US"/>
        </a:p>
      </dgm:t>
    </dgm:pt>
    <dgm:pt modelId="{0EAF143B-18E4-4B1B-9C4C-E217AE700290}">
      <dgm:prSet phldrT="[Text]" custT="1"/>
      <dgm:spPr>
        <a:solidFill>
          <a:schemeClr val="accent2"/>
        </a:solidFill>
      </dgm:spPr>
      <dgm:t>
        <a:bodyPr anchor="t" anchorCtr="0"/>
        <a:lstStyle/>
        <a:p>
          <a:r>
            <a:rPr lang="hr-HR" sz="2200" dirty="0"/>
            <a:t>GPGPU</a:t>
          </a:r>
        </a:p>
        <a:p>
          <a:endParaRPr lang="en-US" sz="1500" dirty="0"/>
        </a:p>
        <a:p>
          <a:r>
            <a:rPr lang="hr-HR" sz="1500" dirty="0"/>
            <a:t>4 čvora</a:t>
          </a:r>
        </a:p>
        <a:p>
          <a:r>
            <a:rPr lang="hr-HR" sz="1500" dirty="0"/>
            <a:t>INTEL E5 + TESLA K40 x2</a:t>
          </a:r>
        </a:p>
        <a:p>
          <a:r>
            <a:rPr lang="hr-HR" sz="1500" dirty="0"/>
            <a:t>2x12 jezgara + 2x2880 GPGPU jezgara</a:t>
          </a:r>
        </a:p>
        <a:p>
          <a:r>
            <a:rPr lang="hr-HR" sz="1500" dirty="0"/>
            <a:t>64 GB RAM</a:t>
          </a:r>
        </a:p>
      </dgm:t>
    </dgm:pt>
    <dgm:pt modelId="{D0D2A4D3-F737-45DD-90CA-8C9B62CF4FC7}" type="parTrans" cxnId="{27B13324-8472-4282-9C45-FD372E21CFBB}">
      <dgm:prSet/>
      <dgm:spPr/>
      <dgm:t>
        <a:bodyPr/>
        <a:lstStyle/>
        <a:p>
          <a:endParaRPr lang="en-US"/>
        </a:p>
      </dgm:t>
    </dgm:pt>
    <dgm:pt modelId="{A5527DD9-4E0B-4727-8B8A-56131D089F6E}" type="sibTrans" cxnId="{27B13324-8472-4282-9C45-FD372E21CFBB}">
      <dgm:prSet/>
      <dgm:spPr/>
      <dgm:t>
        <a:bodyPr/>
        <a:lstStyle/>
        <a:p>
          <a:endParaRPr lang="en-US"/>
        </a:p>
      </dgm:t>
    </dgm:pt>
    <dgm:pt modelId="{6E5BE988-CC1C-4EC0-8AB9-6153241FC4DC}">
      <dgm:prSet phldrT="[Text]" custT="1"/>
      <dgm:spPr>
        <a:solidFill>
          <a:schemeClr val="accent6"/>
        </a:solidFill>
      </dgm:spPr>
      <dgm:t>
        <a:bodyPr anchor="t" anchorCtr="0"/>
        <a:lstStyle/>
        <a:p>
          <a:pPr>
            <a:lnSpc>
              <a:spcPct val="100000"/>
            </a:lnSpc>
          </a:pPr>
          <a:r>
            <a:rPr lang="hr-HR" sz="2200" dirty="0"/>
            <a:t>SMP</a:t>
          </a:r>
          <a:r>
            <a:rPr lang="hr-HR" sz="1500" dirty="0"/>
            <a:t> </a:t>
          </a:r>
        </a:p>
        <a:p>
          <a:pPr>
            <a:lnSpc>
              <a:spcPct val="90000"/>
            </a:lnSpc>
          </a:pPr>
          <a:endParaRPr lang="en-US" sz="1500" dirty="0"/>
        </a:p>
        <a:p>
          <a:pPr>
            <a:lnSpc>
              <a:spcPct val="90000"/>
            </a:lnSpc>
          </a:pPr>
          <a:r>
            <a:rPr lang="hr-HR" sz="1500" dirty="0"/>
            <a:t>2 čvora</a:t>
          </a:r>
        </a:p>
        <a:p>
          <a:pPr>
            <a:lnSpc>
              <a:spcPct val="90000"/>
            </a:lnSpc>
          </a:pPr>
          <a:r>
            <a:rPr lang="hr-HR" sz="1500" dirty="0"/>
            <a:t>INTEL E7</a:t>
          </a:r>
          <a:r>
            <a:rPr lang="en-US" sz="1500" dirty="0"/>
            <a:t> x8</a:t>
          </a:r>
          <a:endParaRPr lang="hr-HR" sz="1500" dirty="0"/>
        </a:p>
        <a:p>
          <a:pPr>
            <a:lnSpc>
              <a:spcPct val="90000"/>
            </a:lnSpc>
          </a:pPr>
          <a:r>
            <a:rPr lang="hr-HR" sz="1500" dirty="0"/>
            <a:t>256 cores</a:t>
          </a:r>
        </a:p>
        <a:p>
          <a:pPr>
            <a:lnSpc>
              <a:spcPct val="90000"/>
            </a:lnSpc>
          </a:pPr>
          <a:r>
            <a:rPr lang="hr-HR" sz="1500" dirty="0"/>
            <a:t>6 TB RAM</a:t>
          </a:r>
          <a:endParaRPr lang="en-US" sz="1500" dirty="0"/>
        </a:p>
      </dgm:t>
    </dgm:pt>
    <dgm:pt modelId="{B12C2348-9EE8-4A19-BD38-BB4423C94C6A}" type="parTrans" cxnId="{7DAD6792-4BA2-4CFA-8944-F4527F4C9DC8}">
      <dgm:prSet/>
      <dgm:spPr/>
      <dgm:t>
        <a:bodyPr/>
        <a:lstStyle/>
        <a:p>
          <a:endParaRPr lang="en-US"/>
        </a:p>
      </dgm:t>
    </dgm:pt>
    <dgm:pt modelId="{CC25C75C-3458-4EAB-A718-F30F64F4FA99}" type="sibTrans" cxnId="{7DAD6792-4BA2-4CFA-8944-F4527F4C9DC8}">
      <dgm:prSet/>
      <dgm:spPr/>
      <dgm:t>
        <a:bodyPr/>
        <a:lstStyle/>
        <a:p>
          <a:endParaRPr lang="en-US"/>
        </a:p>
      </dgm:t>
    </dgm:pt>
    <dgm:pt modelId="{455DBB85-1DD7-47D9-A6BC-30929535413B}">
      <dgm:prSet phldrT="[Text]" custT="1"/>
      <dgm:spPr>
        <a:solidFill>
          <a:schemeClr val="accent4"/>
        </a:solidFill>
      </dgm:spPr>
      <dgm:t>
        <a:bodyPr anchor="t" anchorCtr="0"/>
        <a:lstStyle/>
        <a:p>
          <a:pPr>
            <a:lnSpc>
              <a:spcPct val="100000"/>
            </a:lnSpc>
          </a:pPr>
          <a:r>
            <a:rPr lang="hr-HR" sz="2200" dirty="0"/>
            <a:t>CLUSTER</a:t>
          </a:r>
        </a:p>
        <a:p>
          <a:pPr>
            <a:lnSpc>
              <a:spcPct val="100000"/>
            </a:lnSpc>
          </a:pPr>
          <a:endParaRPr lang="en-US" sz="1500" dirty="0"/>
        </a:p>
        <a:p>
          <a:pPr>
            <a:lnSpc>
              <a:spcPct val="100000"/>
            </a:lnSpc>
          </a:pPr>
          <a:r>
            <a:rPr lang="hr-HR" sz="1500" dirty="0"/>
            <a:t>288 čvorova</a:t>
          </a:r>
        </a:p>
        <a:p>
          <a:pPr>
            <a:lnSpc>
              <a:spcPct val="100000"/>
            </a:lnSpc>
          </a:pPr>
          <a:r>
            <a:rPr lang="hr-HR" sz="1500" dirty="0"/>
            <a:t>INTEL E5 x2</a:t>
          </a:r>
        </a:p>
        <a:p>
          <a:pPr>
            <a:lnSpc>
              <a:spcPct val="100000"/>
            </a:lnSpc>
          </a:pPr>
          <a:r>
            <a:rPr lang="hr-HR" sz="1500" dirty="0"/>
            <a:t>2x12 cores (6912 cores)</a:t>
          </a:r>
        </a:p>
        <a:p>
          <a:pPr>
            <a:lnSpc>
              <a:spcPct val="100000"/>
            </a:lnSpc>
          </a:pPr>
          <a:r>
            <a:rPr lang="hr-HR" sz="1500" dirty="0"/>
            <a:t>64 GB RAM (18,4 TB RAM)</a:t>
          </a:r>
        </a:p>
      </dgm:t>
    </dgm:pt>
    <dgm:pt modelId="{224AB1EF-397E-4EB7-8715-8A8CA2BD425C}" type="parTrans" cxnId="{9745192C-248C-4B16-A16C-A25E8775D9DF}">
      <dgm:prSet/>
      <dgm:spPr/>
      <dgm:t>
        <a:bodyPr/>
        <a:lstStyle/>
        <a:p>
          <a:endParaRPr lang="hr-HR"/>
        </a:p>
      </dgm:t>
    </dgm:pt>
    <dgm:pt modelId="{9CF6FE01-9959-4623-8E14-B28446E03338}" type="sibTrans" cxnId="{9745192C-248C-4B16-A16C-A25E8775D9DF}">
      <dgm:prSet/>
      <dgm:spPr/>
      <dgm:t>
        <a:bodyPr/>
        <a:lstStyle/>
        <a:p>
          <a:endParaRPr lang="hr-HR"/>
        </a:p>
      </dgm:t>
    </dgm:pt>
    <dgm:pt modelId="{B11B7C56-6A7B-4F39-9150-6D82F5615627}" type="pres">
      <dgm:prSet presAssocID="{A182CEB1-CC41-4108-8145-159EB117C628}" presName="Name0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266BBC42-3ED6-44F0-B965-FB4163038BBA}" type="pres">
      <dgm:prSet presAssocID="{2BE7D02D-1307-4380-81DC-5E9FF529B3D2}" presName="vertOne" presStyleCnt="0"/>
      <dgm:spPr/>
    </dgm:pt>
    <dgm:pt modelId="{6F915015-C354-451D-AF83-FBAAB7E0DC0D}" type="pres">
      <dgm:prSet presAssocID="{2BE7D02D-1307-4380-81DC-5E9FF529B3D2}" presName="txOne" presStyleLbl="node0" presStyleIdx="0" presStyleCnt="1" custScaleY="33304">
        <dgm:presLayoutVars>
          <dgm:chPref val="3"/>
        </dgm:presLayoutVars>
      </dgm:prSet>
      <dgm:spPr/>
    </dgm:pt>
    <dgm:pt modelId="{1CBA7C6F-10DD-4D7D-A8DE-DF6FABE46ADE}" type="pres">
      <dgm:prSet presAssocID="{2BE7D02D-1307-4380-81DC-5E9FF529B3D2}" presName="parTransOne" presStyleCnt="0"/>
      <dgm:spPr/>
    </dgm:pt>
    <dgm:pt modelId="{89F88579-E5B0-4CD3-8C72-4C72D4A0F225}" type="pres">
      <dgm:prSet presAssocID="{2BE7D02D-1307-4380-81DC-5E9FF529B3D2}" presName="horzOne" presStyleCnt="0"/>
      <dgm:spPr/>
    </dgm:pt>
    <dgm:pt modelId="{DFB8F6B1-8EBF-4042-9EBF-4139A44E5478}" type="pres">
      <dgm:prSet presAssocID="{0EAF143B-18E4-4B1B-9C4C-E217AE700290}" presName="vertTwo" presStyleCnt="0"/>
      <dgm:spPr/>
    </dgm:pt>
    <dgm:pt modelId="{19EDC1B9-E7A9-4164-9A1B-4ED29C834C17}" type="pres">
      <dgm:prSet presAssocID="{0EAF143B-18E4-4B1B-9C4C-E217AE700290}" presName="txTwo" presStyleLbl="node2" presStyleIdx="0" presStyleCnt="3">
        <dgm:presLayoutVars>
          <dgm:chPref val="3"/>
        </dgm:presLayoutVars>
      </dgm:prSet>
      <dgm:spPr/>
    </dgm:pt>
    <dgm:pt modelId="{D82D907D-1995-4A62-9D9D-CDC7C017CFBB}" type="pres">
      <dgm:prSet presAssocID="{0EAF143B-18E4-4B1B-9C4C-E217AE700290}" presName="horzTwo" presStyleCnt="0"/>
      <dgm:spPr/>
    </dgm:pt>
    <dgm:pt modelId="{C7CB06F4-9976-4C00-ADF9-697EB847CA2C}" type="pres">
      <dgm:prSet presAssocID="{A5527DD9-4E0B-4727-8B8A-56131D089F6E}" presName="sibSpaceTwo" presStyleCnt="0"/>
      <dgm:spPr/>
    </dgm:pt>
    <dgm:pt modelId="{89B68851-74A0-4E36-A54F-58DC0FD6E119}" type="pres">
      <dgm:prSet presAssocID="{6E5BE988-CC1C-4EC0-8AB9-6153241FC4DC}" presName="vertTwo" presStyleCnt="0"/>
      <dgm:spPr/>
    </dgm:pt>
    <dgm:pt modelId="{AC888D94-E3B7-47EA-A765-E185F35ACF74}" type="pres">
      <dgm:prSet presAssocID="{6E5BE988-CC1C-4EC0-8AB9-6153241FC4DC}" presName="txTwo" presStyleLbl="node2" presStyleIdx="1" presStyleCnt="3">
        <dgm:presLayoutVars>
          <dgm:chPref val="3"/>
        </dgm:presLayoutVars>
      </dgm:prSet>
      <dgm:spPr/>
    </dgm:pt>
    <dgm:pt modelId="{5639086E-F6D6-41BF-86DB-55BA05DC581D}" type="pres">
      <dgm:prSet presAssocID="{6E5BE988-CC1C-4EC0-8AB9-6153241FC4DC}" presName="horzTwo" presStyleCnt="0"/>
      <dgm:spPr/>
    </dgm:pt>
    <dgm:pt modelId="{52F5D6E0-2EC7-4CBE-AF5F-88596798F751}" type="pres">
      <dgm:prSet presAssocID="{CC25C75C-3458-4EAB-A718-F30F64F4FA99}" presName="sibSpaceTwo" presStyleCnt="0"/>
      <dgm:spPr/>
    </dgm:pt>
    <dgm:pt modelId="{AB58263E-14AA-4FC7-A272-4E474EB89471}" type="pres">
      <dgm:prSet presAssocID="{455DBB85-1DD7-47D9-A6BC-30929535413B}" presName="vertTwo" presStyleCnt="0"/>
      <dgm:spPr/>
    </dgm:pt>
    <dgm:pt modelId="{E8E28FC5-3C08-4E93-B561-954DC56184E8}" type="pres">
      <dgm:prSet presAssocID="{455DBB85-1DD7-47D9-A6BC-30929535413B}" presName="txTwo" presStyleLbl="node2" presStyleIdx="2" presStyleCnt="3">
        <dgm:presLayoutVars>
          <dgm:chPref val="3"/>
        </dgm:presLayoutVars>
      </dgm:prSet>
      <dgm:spPr/>
    </dgm:pt>
    <dgm:pt modelId="{8F4A77C3-D2DF-4DA7-BAD5-5E4CAC16D6CA}" type="pres">
      <dgm:prSet presAssocID="{455DBB85-1DD7-47D9-A6BC-30929535413B}" presName="horzTwo" presStyleCnt="0"/>
      <dgm:spPr/>
    </dgm:pt>
  </dgm:ptLst>
  <dgm:cxnLst>
    <dgm:cxn modelId="{8FF24102-5C9F-4368-B664-B8AA0B588873}" type="presOf" srcId="{2BE7D02D-1307-4380-81DC-5E9FF529B3D2}" destId="{6F915015-C354-451D-AF83-FBAAB7E0DC0D}" srcOrd="0" destOrd="0" presId="urn:microsoft.com/office/officeart/2005/8/layout/architecture"/>
    <dgm:cxn modelId="{869D8809-359B-427B-BC42-692E1325DE05}" type="presOf" srcId="{A182CEB1-CC41-4108-8145-159EB117C628}" destId="{B11B7C56-6A7B-4F39-9150-6D82F5615627}" srcOrd="0" destOrd="0" presId="urn:microsoft.com/office/officeart/2005/8/layout/architecture"/>
    <dgm:cxn modelId="{2597351D-4969-47D3-95AC-7CA983D45692}" type="presOf" srcId="{455DBB85-1DD7-47D9-A6BC-30929535413B}" destId="{E8E28FC5-3C08-4E93-B561-954DC56184E8}" srcOrd="0" destOrd="0" presId="urn:microsoft.com/office/officeart/2005/8/layout/architecture"/>
    <dgm:cxn modelId="{27B13324-8472-4282-9C45-FD372E21CFBB}" srcId="{2BE7D02D-1307-4380-81DC-5E9FF529B3D2}" destId="{0EAF143B-18E4-4B1B-9C4C-E217AE700290}" srcOrd="0" destOrd="0" parTransId="{D0D2A4D3-F737-45DD-90CA-8C9B62CF4FC7}" sibTransId="{A5527DD9-4E0B-4727-8B8A-56131D089F6E}"/>
    <dgm:cxn modelId="{9745192C-248C-4B16-A16C-A25E8775D9DF}" srcId="{2BE7D02D-1307-4380-81DC-5E9FF529B3D2}" destId="{455DBB85-1DD7-47D9-A6BC-30929535413B}" srcOrd="2" destOrd="0" parTransId="{224AB1EF-397E-4EB7-8715-8A8CA2BD425C}" sibTransId="{9CF6FE01-9959-4623-8E14-B28446E03338}"/>
    <dgm:cxn modelId="{9ACAD44E-C8B8-4340-87C5-A8E560ACDCC3}" srcId="{A182CEB1-CC41-4108-8145-159EB117C628}" destId="{2BE7D02D-1307-4380-81DC-5E9FF529B3D2}" srcOrd="0" destOrd="0" parTransId="{8C061311-F1C3-4A54-B379-D41CF940493B}" sibTransId="{4F9D2BA2-DC8F-4096-8A85-6B8532D746A9}"/>
    <dgm:cxn modelId="{73EAB971-1C72-4BAA-9AE9-49CF8E04D814}" type="presOf" srcId="{0EAF143B-18E4-4B1B-9C4C-E217AE700290}" destId="{19EDC1B9-E7A9-4164-9A1B-4ED29C834C17}" srcOrd="0" destOrd="0" presId="urn:microsoft.com/office/officeart/2005/8/layout/architecture"/>
    <dgm:cxn modelId="{7DAD6792-4BA2-4CFA-8944-F4527F4C9DC8}" srcId="{2BE7D02D-1307-4380-81DC-5E9FF529B3D2}" destId="{6E5BE988-CC1C-4EC0-8AB9-6153241FC4DC}" srcOrd="1" destOrd="0" parTransId="{B12C2348-9EE8-4A19-BD38-BB4423C94C6A}" sibTransId="{CC25C75C-3458-4EAB-A718-F30F64F4FA99}"/>
    <dgm:cxn modelId="{FC36CDAB-62EE-4AED-9470-B371E2DBB275}" type="presOf" srcId="{6E5BE988-CC1C-4EC0-8AB9-6153241FC4DC}" destId="{AC888D94-E3B7-47EA-A765-E185F35ACF74}" srcOrd="0" destOrd="0" presId="urn:microsoft.com/office/officeart/2005/8/layout/architecture"/>
    <dgm:cxn modelId="{54B4FA55-B10A-40E6-AE2D-A175C6635605}" type="presParOf" srcId="{B11B7C56-6A7B-4F39-9150-6D82F5615627}" destId="{266BBC42-3ED6-44F0-B965-FB4163038BBA}" srcOrd="0" destOrd="0" presId="urn:microsoft.com/office/officeart/2005/8/layout/architecture"/>
    <dgm:cxn modelId="{6FCE488C-191A-4E71-9859-5B9F3C66B8A9}" type="presParOf" srcId="{266BBC42-3ED6-44F0-B965-FB4163038BBA}" destId="{6F915015-C354-451D-AF83-FBAAB7E0DC0D}" srcOrd="0" destOrd="0" presId="urn:microsoft.com/office/officeart/2005/8/layout/architecture"/>
    <dgm:cxn modelId="{5728EAEC-E777-4E27-8630-4C9466447B10}" type="presParOf" srcId="{266BBC42-3ED6-44F0-B965-FB4163038BBA}" destId="{1CBA7C6F-10DD-4D7D-A8DE-DF6FABE46ADE}" srcOrd="1" destOrd="0" presId="urn:microsoft.com/office/officeart/2005/8/layout/architecture"/>
    <dgm:cxn modelId="{6ADFC78D-EB43-4E73-98DF-7B861D9A6D96}" type="presParOf" srcId="{266BBC42-3ED6-44F0-B965-FB4163038BBA}" destId="{89F88579-E5B0-4CD3-8C72-4C72D4A0F225}" srcOrd="2" destOrd="0" presId="urn:microsoft.com/office/officeart/2005/8/layout/architecture"/>
    <dgm:cxn modelId="{204EFD0A-8ED8-4F92-A91D-425F5CB2D08A}" type="presParOf" srcId="{89F88579-E5B0-4CD3-8C72-4C72D4A0F225}" destId="{DFB8F6B1-8EBF-4042-9EBF-4139A44E5478}" srcOrd="0" destOrd="0" presId="urn:microsoft.com/office/officeart/2005/8/layout/architecture"/>
    <dgm:cxn modelId="{82DB5C12-3AD3-420D-A4F0-0F86534B2589}" type="presParOf" srcId="{DFB8F6B1-8EBF-4042-9EBF-4139A44E5478}" destId="{19EDC1B9-E7A9-4164-9A1B-4ED29C834C17}" srcOrd="0" destOrd="0" presId="urn:microsoft.com/office/officeart/2005/8/layout/architecture"/>
    <dgm:cxn modelId="{7B9C38D4-FFE2-4A71-B0CC-2E1C3AA9435B}" type="presParOf" srcId="{DFB8F6B1-8EBF-4042-9EBF-4139A44E5478}" destId="{D82D907D-1995-4A62-9D9D-CDC7C017CFBB}" srcOrd="1" destOrd="0" presId="urn:microsoft.com/office/officeart/2005/8/layout/architecture"/>
    <dgm:cxn modelId="{342D6382-B3EC-4DDE-81E9-A4225606F866}" type="presParOf" srcId="{89F88579-E5B0-4CD3-8C72-4C72D4A0F225}" destId="{C7CB06F4-9976-4C00-ADF9-697EB847CA2C}" srcOrd="1" destOrd="0" presId="urn:microsoft.com/office/officeart/2005/8/layout/architecture"/>
    <dgm:cxn modelId="{48565808-7EFF-4620-B577-9DFE3225E98F}" type="presParOf" srcId="{89F88579-E5B0-4CD3-8C72-4C72D4A0F225}" destId="{89B68851-74A0-4E36-A54F-58DC0FD6E119}" srcOrd="2" destOrd="0" presId="urn:microsoft.com/office/officeart/2005/8/layout/architecture"/>
    <dgm:cxn modelId="{48C8C93D-98DF-41F0-B602-500EB23E21F3}" type="presParOf" srcId="{89B68851-74A0-4E36-A54F-58DC0FD6E119}" destId="{AC888D94-E3B7-47EA-A765-E185F35ACF74}" srcOrd="0" destOrd="0" presId="urn:microsoft.com/office/officeart/2005/8/layout/architecture"/>
    <dgm:cxn modelId="{B09F1E07-1403-45B2-A9B1-5B2F006A06BE}" type="presParOf" srcId="{89B68851-74A0-4E36-A54F-58DC0FD6E119}" destId="{5639086E-F6D6-41BF-86DB-55BA05DC581D}" srcOrd="1" destOrd="0" presId="urn:microsoft.com/office/officeart/2005/8/layout/architecture"/>
    <dgm:cxn modelId="{AD80673A-EA08-492F-BC91-16B058795445}" type="presParOf" srcId="{89F88579-E5B0-4CD3-8C72-4C72D4A0F225}" destId="{52F5D6E0-2EC7-4CBE-AF5F-88596798F751}" srcOrd="3" destOrd="0" presId="urn:microsoft.com/office/officeart/2005/8/layout/architecture"/>
    <dgm:cxn modelId="{DE54CFBC-DE3A-4F55-8288-01C0186A20C6}" type="presParOf" srcId="{89F88579-E5B0-4CD3-8C72-4C72D4A0F225}" destId="{AB58263E-14AA-4FC7-A272-4E474EB89471}" srcOrd="4" destOrd="0" presId="urn:microsoft.com/office/officeart/2005/8/layout/architecture"/>
    <dgm:cxn modelId="{85C630E4-6B87-4D6D-887F-B93A0FA9BFBB}" type="presParOf" srcId="{AB58263E-14AA-4FC7-A272-4E474EB89471}" destId="{E8E28FC5-3C08-4E93-B561-954DC56184E8}" srcOrd="0" destOrd="0" presId="urn:microsoft.com/office/officeart/2005/8/layout/architecture"/>
    <dgm:cxn modelId="{D7F5A636-D610-4ED2-8236-F94A88C6D85B}" type="presParOf" srcId="{AB58263E-14AA-4FC7-A272-4E474EB89471}" destId="{8F4A77C3-D2DF-4DA7-BAD5-5E4CAC16D6C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8B433-14EE-4C5D-986F-B4CE41074346}">
      <dsp:nvSpPr>
        <dsp:cNvPr id="0" name=""/>
        <dsp:cNvSpPr/>
      </dsp:nvSpPr>
      <dsp:spPr>
        <a:xfrm>
          <a:off x="1658999" y="194999"/>
          <a:ext cx="3870000" cy="134400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F5ACF-D04A-4115-9C26-F85C23DD3CC3}">
      <dsp:nvSpPr>
        <dsp:cNvPr id="0" name=""/>
        <dsp:cNvSpPr/>
      </dsp:nvSpPr>
      <dsp:spPr>
        <a:xfrm>
          <a:off x="3225000" y="3486000"/>
          <a:ext cx="750000" cy="480000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EBC774C-0F20-4E31-B387-1D7E46AAADAC}">
      <dsp:nvSpPr>
        <dsp:cNvPr id="0" name=""/>
        <dsp:cNvSpPr/>
      </dsp:nvSpPr>
      <dsp:spPr>
        <a:xfrm>
          <a:off x="1799999" y="3870000"/>
          <a:ext cx="36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solidFill>
                <a:srgbClr val="002060"/>
              </a:solidFill>
            </a:rPr>
            <a:t>Rješenje</a:t>
          </a:r>
          <a:endParaRPr lang="hr-HR" sz="2500" kern="1200" dirty="0">
            <a:solidFill>
              <a:srgbClr val="002060"/>
            </a:solidFill>
          </a:endParaRPr>
        </a:p>
      </dsp:txBody>
      <dsp:txXfrm>
        <a:off x="1799999" y="3870000"/>
        <a:ext cx="3600000" cy="900000"/>
      </dsp:txXfrm>
    </dsp:sp>
    <dsp:sp modelId="{75AE63B6-D7B9-4BCA-AD9D-50E97B530A07}">
      <dsp:nvSpPr>
        <dsp:cNvPr id="0" name=""/>
        <dsp:cNvSpPr/>
      </dsp:nvSpPr>
      <dsp:spPr>
        <a:xfrm>
          <a:off x="2841002" y="1687802"/>
          <a:ext cx="1799995" cy="12599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Analiza</a:t>
          </a:r>
          <a:r>
            <a:rPr lang="en-US" sz="2500" kern="1200" dirty="0"/>
            <a:t> / </a:t>
          </a:r>
          <a:r>
            <a:rPr lang="en-US" sz="2500" kern="1200" dirty="0" err="1"/>
            <a:t>Proračun</a:t>
          </a:r>
          <a:endParaRPr lang="hr-HR" sz="2500" kern="1200" dirty="0"/>
        </a:p>
      </dsp:txBody>
      <dsp:txXfrm>
        <a:off x="3104605" y="1872324"/>
        <a:ext cx="1272789" cy="890951"/>
      </dsp:txXfrm>
    </dsp:sp>
    <dsp:sp modelId="{C37CEF86-C237-4DAD-929F-E7D15D07BBE6}">
      <dsp:nvSpPr>
        <dsp:cNvPr id="0" name=""/>
        <dsp:cNvSpPr/>
      </dsp:nvSpPr>
      <dsp:spPr>
        <a:xfrm>
          <a:off x="1875002" y="675002"/>
          <a:ext cx="1799995" cy="125999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Znanje</a:t>
          </a:r>
          <a:endParaRPr lang="hr-HR" sz="2500" kern="1200" dirty="0"/>
        </a:p>
      </dsp:txBody>
      <dsp:txXfrm>
        <a:off x="2138605" y="859524"/>
        <a:ext cx="1272789" cy="890951"/>
      </dsp:txXfrm>
    </dsp:sp>
    <dsp:sp modelId="{D25642A3-40CF-4E7A-A1E2-96D3ED9A2708}">
      <dsp:nvSpPr>
        <dsp:cNvPr id="0" name=""/>
        <dsp:cNvSpPr/>
      </dsp:nvSpPr>
      <dsp:spPr>
        <a:xfrm>
          <a:off x="1499999" y="29999"/>
          <a:ext cx="4200000" cy="33600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566F2-F239-4D8A-92C4-6E9ADFB1E33D}">
      <dsp:nvSpPr>
        <dsp:cNvPr id="0" name=""/>
        <dsp:cNvSpPr/>
      </dsp:nvSpPr>
      <dsp:spPr>
        <a:xfrm rot="10800000">
          <a:off x="0" y="2133333"/>
          <a:ext cx="2880000" cy="1152000"/>
        </a:xfrm>
        <a:prstGeom prst="chevron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38" tIns="33338" rIns="100013" bIns="33338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Ekvivalent</a:t>
          </a:r>
          <a:r>
            <a:rPr lang="en-US" sz="2500" kern="1200" dirty="0"/>
            <a:t> 1500-3000 </a:t>
          </a:r>
          <a:r>
            <a:rPr lang="en-US" sz="2500" kern="1200" dirty="0" err="1"/>
            <a:t>računala</a:t>
          </a:r>
          <a:endParaRPr lang="hr-HR" sz="2500" kern="1200" dirty="0"/>
        </a:p>
      </dsp:txBody>
      <dsp:txXfrm rot="10800000">
        <a:off x="576000" y="2133333"/>
        <a:ext cx="1728000" cy="115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15015-C354-451D-AF83-FBAAB7E0DC0D}">
      <dsp:nvSpPr>
        <dsp:cNvPr id="0" name=""/>
        <dsp:cNvSpPr/>
      </dsp:nvSpPr>
      <dsp:spPr>
        <a:xfrm>
          <a:off x="2587" y="3309884"/>
          <a:ext cx="7194824" cy="1007393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600" kern="1200" dirty="0"/>
            <a:t>BURA</a:t>
          </a:r>
          <a:endParaRPr lang="en-US" sz="3600" kern="1200" dirty="0"/>
        </a:p>
      </dsp:txBody>
      <dsp:txXfrm>
        <a:off x="32093" y="3339390"/>
        <a:ext cx="7135812" cy="948381"/>
      </dsp:txXfrm>
    </dsp:sp>
    <dsp:sp modelId="{19EDC1B9-E7A9-4164-9A1B-4ED29C834C17}">
      <dsp:nvSpPr>
        <dsp:cNvPr id="0" name=""/>
        <dsp:cNvSpPr/>
      </dsp:nvSpPr>
      <dsp:spPr>
        <a:xfrm>
          <a:off x="4926318" y="2721"/>
          <a:ext cx="2271093" cy="3024843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 dirty="0"/>
            <a:t>GPGPU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4 čvora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INTEL E5 + TESLA K40 x2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2x12 jezgara + 2x2880 GPGPU jezgara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64 GB RAM</a:t>
          </a:r>
        </a:p>
      </dsp:txBody>
      <dsp:txXfrm>
        <a:off x="4992836" y="69239"/>
        <a:ext cx="2138057" cy="2891807"/>
      </dsp:txXfrm>
    </dsp:sp>
    <dsp:sp modelId="{AC888D94-E3B7-47EA-A765-E185F35ACF74}">
      <dsp:nvSpPr>
        <dsp:cNvPr id="0" name=""/>
        <dsp:cNvSpPr/>
      </dsp:nvSpPr>
      <dsp:spPr>
        <a:xfrm>
          <a:off x="2464453" y="2721"/>
          <a:ext cx="2271093" cy="3024843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 dirty="0"/>
            <a:t>SMP</a:t>
          </a:r>
          <a:r>
            <a:rPr lang="hr-HR" sz="1500" kern="1200" dirty="0"/>
            <a:t>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2 čvora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INTEL E7</a:t>
          </a:r>
          <a:r>
            <a:rPr lang="en-US" sz="1500" kern="1200" dirty="0"/>
            <a:t> x8</a:t>
          </a:r>
          <a:endParaRPr lang="hr-HR" sz="1500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256 cores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6 TB RAM</a:t>
          </a:r>
          <a:endParaRPr lang="en-US" sz="1500" kern="1200" dirty="0"/>
        </a:p>
      </dsp:txBody>
      <dsp:txXfrm>
        <a:off x="2530971" y="69239"/>
        <a:ext cx="2138057" cy="2891807"/>
      </dsp:txXfrm>
    </dsp:sp>
    <dsp:sp modelId="{E8E28FC5-3C08-4E93-B561-954DC56184E8}">
      <dsp:nvSpPr>
        <dsp:cNvPr id="0" name=""/>
        <dsp:cNvSpPr/>
      </dsp:nvSpPr>
      <dsp:spPr>
        <a:xfrm>
          <a:off x="2587" y="2721"/>
          <a:ext cx="2271093" cy="3024843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200" kern="1200" dirty="0"/>
            <a:t>CLUSTER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288 čvorova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INTEL E5 x2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2x12 cores (6912 cores)</a:t>
          </a:r>
        </a:p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kern="1200" dirty="0"/>
            <a:t>64 GB RAM (18,4 TB RAM)</a:t>
          </a:r>
        </a:p>
      </dsp:txBody>
      <dsp:txXfrm>
        <a:off x="69105" y="69239"/>
        <a:ext cx="2138057" cy="2891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0B7FB5-4F75-4E37-B5CF-3C268D10F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784C1-952A-4908-9CDD-2AC76F9F26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D6068-F876-4020-983F-1F2CF1B13B6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BC5F8-7DD7-4756-8CA8-D895F08F94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7D33B-1341-4F86-8912-3CA00BD1CB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26159-E1C3-4D5E-9DCB-F660CA2A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322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5241E-CB31-A34D-84EA-B6FB53B9B4D1}" type="datetimeFigureOut">
              <a:rPr lang="x-none" smtClean="0"/>
              <a:t>19.3.2023.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B6776-5F2B-CB4C-A452-F1A48B4358FB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928231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5880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11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0359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01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2088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1236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8552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03832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48730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90384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73824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DB6776-5F2B-CB4C-A452-F1A48B4358FB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083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8901B7-EB5F-ED4C-8717-938ED3C0A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471618" y="1119001"/>
            <a:ext cx="1701800" cy="127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AD860-6431-44D2-A854-84B2BF9EF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53975-9BD7-4BD3-915C-6C3509D8C4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6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B8901B7-EB5F-ED4C-8717-938ED3C0A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471618" y="1119001"/>
            <a:ext cx="1701800" cy="127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1BE34F-90BD-C849-B77A-FF697B9440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75700" y="4438650"/>
            <a:ext cx="19685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80B7B-BC4D-4E3F-A2ED-EBA7063F9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37537D-D6F8-46BC-A4C2-0B534674B4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5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DFB6EC-82C6-5749-8CF3-5B69509FA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2900" y="647046"/>
            <a:ext cx="1689100" cy="2921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2FB18-3EA7-47DB-9385-B7E01DE4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881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4AD01-758B-DB4C-8106-97CD46E4D423}" type="slidenum">
              <a:rPr lang="x-none" smtClean="0"/>
              <a:t>‹#›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961884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8A4A0A2-126D-4643-8063-33A3FDCDD7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0988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E2884-59A1-F645-9974-18993C53CD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-471618" y="5529639"/>
            <a:ext cx="1701800" cy="127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600C81-2A61-434C-BEF7-94852094B3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02900" y="647046"/>
            <a:ext cx="1689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5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8A4A0A2-126D-4643-8063-33A3FDCDD7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0988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213F9D-E4B0-2B47-A36E-2F27F29B37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97988" y="6214162"/>
            <a:ext cx="30480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D3BAE-FCE4-422E-A133-DF8008D159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62789" y="6114512"/>
            <a:ext cx="222921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1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1260A-E559-FE48-A752-D39F60F6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E9305-33D0-184B-A573-012461D20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D4BD-7556-4140-9FFD-C20803179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B8CD6-7A95-DB43-8893-1B2A2A159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4F14-CE64-A94E-9C41-908CFA639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4AD01-758B-DB4C-8106-97CD46E4D423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31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ov"/><Relationship Id="rId11" Type="http://schemas.openxmlformats.org/officeDocument/2006/relationships/image" Target="../media/image15.png"/><Relationship Id="rId5" Type="http://schemas.microsoft.com/office/2007/relationships/media" Target="../media/media3.mov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5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18.png"/><Relationship Id="rId5" Type="http://schemas.microsoft.com/office/2007/relationships/media" Target="../media/media6.mp4"/><Relationship Id="rId10" Type="http://schemas.openxmlformats.org/officeDocument/2006/relationships/image" Target="../media/image17.png"/><Relationship Id="rId4" Type="http://schemas.openxmlformats.org/officeDocument/2006/relationships/video" Target="../media/media5.mp4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65FD603-0A48-481E-B2CF-68DB700A3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37" y="2403826"/>
            <a:ext cx="3293290" cy="2469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7F2E28-D38D-604D-874D-924927F0B8A2}"/>
              </a:ext>
            </a:extLst>
          </p:cNvPr>
          <p:cNvSpPr txBox="1">
            <a:spLocks noChangeAspect="1"/>
          </p:cNvSpPr>
          <p:nvPr/>
        </p:nvSpPr>
        <p:spPr>
          <a:xfrm>
            <a:off x="1019174" y="871018"/>
            <a:ext cx="10645603" cy="11895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>
              <a:lnSpc>
                <a:spcPts val="4500"/>
              </a:lnSpc>
              <a:defRPr/>
            </a:pPr>
            <a:r>
              <a:rPr lang="en-US" sz="5000" dirty="0" err="1">
                <a:solidFill>
                  <a:srgbClr val="002060"/>
                </a:solidFill>
              </a:rPr>
              <a:t>Računalni</a:t>
            </a:r>
            <a:r>
              <a:rPr lang="en-US" sz="5000" dirty="0">
                <a:solidFill>
                  <a:srgbClr val="002060"/>
                </a:solidFill>
              </a:rPr>
              <a:t> </a:t>
            </a:r>
            <a:r>
              <a:rPr lang="en-US" sz="5000" dirty="0" err="1">
                <a:solidFill>
                  <a:srgbClr val="002060"/>
                </a:solidFill>
              </a:rPr>
              <a:t>kapaciteti</a:t>
            </a:r>
            <a:r>
              <a:rPr lang="en-US" sz="5000" dirty="0">
                <a:solidFill>
                  <a:srgbClr val="002060"/>
                </a:solidFill>
              </a:rPr>
              <a:t> UNIRI</a:t>
            </a:r>
          </a:p>
        </p:txBody>
      </p:sp>
      <p:pic>
        <p:nvPicPr>
          <p:cNvPr id="12" name="Picture 2" descr="https://lh3.googleusercontent.com/proxy/rqT06p-LeTRPe529qrRaCpkry1ObFB-Xp6Qt4QWawqirySnbnvSWisVpuVWk3iljBJRx6UY_98GOtySYwx1AAwjROuj9DiWhBYe1P-pqFdU3Bh2UyLyAjAsJEQ">
            <a:extLst>
              <a:ext uri="{FF2B5EF4-FFF2-40B4-BE49-F238E27FC236}">
                <a16:creationId xmlns:a16="http://schemas.microsoft.com/office/drawing/2014/main" id="{15CE6E08-A082-4269-A311-F963C1F6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168" y="2072931"/>
            <a:ext cx="4307301" cy="3087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9815A-A952-474D-8088-90299EBC8A38}"/>
              </a:ext>
            </a:extLst>
          </p:cNvPr>
          <p:cNvSpPr txBox="1">
            <a:spLocks noChangeAspect="1"/>
          </p:cNvSpPr>
          <p:nvPr/>
        </p:nvSpPr>
        <p:spPr>
          <a:xfrm>
            <a:off x="1034474" y="4937760"/>
            <a:ext cx="7025409" cy="153162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r>
              <a:rPr lang="en-GB" sz="2500" dirty="0">
                <a:solidFill>
                  <a:srgbClr val="002060"/>
                </a:solidFill>
              </a:rPr>
              <a:t>Ante </a:t>
            </a:r>
            <a:r>
              <a:rPr lang="en-GB" sz="2500" dirty="0" err="1">
                <a:solidFill>
                  <a:srgbClr val="002060"/>
                </a:solidFill>
              </a:rPr>
              <a:t>Sikirica</a:t>
            </a:r>
            <a:endParaRPr lang="en-GB" sz="2500" dirty="0">
              <a:solidFill>
                <a:srgbClr val="002060"/>
              </a:solidFill>
            </a:endParaRPr>
          </a:p>
          <a:p>
            <a:pPr algn="l"/>
            <a:r>
              <a:rPr lang="hr-HR" sz="2000" b="0" i="0" dirty="0">
                <a:solidFill>
                  <a:srgbClr val="0070C0"/>
                </a:solidFill>
                <a:effectLst/>
              </a:rPr>
              <a:t>CNRM</a:t>
            </a:r>
            <a:endParaRPr lang="en-US" sz="2000" b="0" i="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035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ECB4A-484D-4D9A-AE2A-F5E167329365}"/>
              </a:ext>
            </a:extLst>
          </p:cNvPr>
          <p:cNvSpPr txBox="1"/>
          <p:nvPr/>
        </p:nvSpPr>
        <p:spPr>
          <a:xfrm>
            <a:off x="8591549" y="6301117"/>
            <a:ext cx="36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D9093"/>
                </a:solidFill>
              </a:rPr>
              <a:t>* Videos &amp; images courtesy of UNIRI.</a:t>
            </a:r>
          </a:p>
          <a:p>
            <a:endParaRPr lang="en-US" sz="1000" dirty="0">
              <a:solidFill>
                <a:srgbClr val="8D9093"/>
              </a:solidFill>
            </a:endParaRPr>
          </a:p>
          <a:p>
            <a:endParaRPr lang="en-US" sz="1000" dirty="0">
              <a:solidFill>
                <a:srgbClr val="8D909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Budućnost</a:t>
            </a:r>
            <a:r>
              <a:rPr lang="en-US" sz="3500" dirty="0">
                <a:solidFill>
                  <a:srgbClr val="002060"/>
                </a:solidFill>
              </a:rPr>
              <a:t> ?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Ovisi</a:t>
            </a:r>
            <a:r>
              <a:rPr lang="en-US" sz="3000" dirty="0">
                <a:solidFill>
                  <a:srgbClr val="002060"/>
                </a:solidFill>
              </a:rPr>
              <a:t> o </a:t>
            </a:r>
            <a:r>
              <a:rPr lang="en-US" sz="3000" dirty="0" err="1">
                <a:solidFill>
                  <a:srgbClr val="002060"/>
                </a:solidFill>
              </a:rPr>
              <a:t>primjeni</a:t>
            </a:r>
            <a:r>
              <a:rPr lang="en-US" sz="3000" dirty="0">
                <a:solidFill>
                  <a:srgbClr val="002060"/>
                </a:solidFill>
              </a:rPr>
              <a:t>, </a:t>
            </a:r>
            <a:r>
              <a:rPr lang="en-US" sz="3000" dirty="0" err="1">
                <a:solidFill>
                  <a:srgbClr val="002060"/>
                </a:solidFill>
              </a:rPr>
              <a:t>interesu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… </a:t>
            </a:r>
            <a:r>
              <a:rPr lang="en-US" sz="3000" dirty="0" err="1">
                <a:solidFill>
                  <a:srgbClr val="002060"/>
                </a:solidFill>
              </a:rPr>
              <a:t>financiranju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Sve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veća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orijentacija</a:t>
            </a:r>
            <a:r>
              <a:rPr lang="en-US" sz="3000" dirty="0">
                <a:solidFill>
                  <a:srgbClr val="002060"/>
                </a:solidFill>
              </a:rPr>
              <a:t> k </a:t>
            </a:r>
            <a:r>
              <a:rPr lang="en-US" sz="3000" dirty="0" err="1">
                <a:solidFill>
                  <a:srgbClr val="002060"/>
                </a:solidFill>
              </a:rPr>
              <a:t>strojnom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učenju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84AD01-758B-DB4C-8106-97CD46E4D423}" type="slidenum">
              <a:rPr lang="x-none" smtClean="0"/>
              <a:t>10</a:t>
            </a:fld>
            <a:endParaRPr 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BACC0A-5DBB-46B2-91DB-47130E9BB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424" y="3611571"/>
            <a:ext cx="5400000" cy="2543496"/>
          </a:xfrm>
          <a:prstGeom prst="rect">
            <a:avLst/>
          </a:prstGeom>
        </p:spPr>
      </p:pic>
      <p:pic>
        <p:nvPicPr>
          <p:cNvPr id="7" name="protein_2">
            <a:hlinkClick r:id="" action="ppaction://media"/>
            <a:extLst>
              <a:ext uri="{FF2B5EF4-FFF2-40B4-BE49-F238E27FC236}">
                <a16:creationId xmlns:a16="http://schemas.microsoft.com/office/drawing/2014/main" id="{72AABE98-9F1D-47D4-822C-AEDAD773E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0" t="1021" r="2207" b="1580"/>
          <a:stretch/>
        </p:blipFill>
        <p:spPr>
          <a:xfrm>
            <a:off x="8856930" y="1673832"/>
            <a:ext cx="2806700" cy="2108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0520EE-8A6A-4267-A75F-FE6206339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424" y="3025736"/>
            <a:ext cx="4320000" cy="23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2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ECB4A-484D-4D9A-AE2A-F5E167329365}"/>
              </a:ext>
            </a:extLst>
          </p:cNvPr>
          <p:cNvSpPr txBox="1"/>
          <p:nvPr/>
        </p:nvSpPr>
        <p:spPr>
          <a:xfrm>
            <a:off x="8591549" y="6301117"/>
            <a:ext cx="36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D9093"/>
                </a:solidFill>
              </a:rPr>
              <a:t>* Image courtesy of Supermicro.</a:t>
            </a:r>
          </a:p>
          <a:p>
            <a:endParaRPr lang="en-US" sz="1000" dirty="0">
              <a:solidFill>
                <a:srgbClr val="8D9093"/>
              </a:solidFill>
            </a:endParaRPr>
          </a:p>
          <a:p>
            <a:endParaRPr lang="en-US" sz="1000" dirty="0">
              <a:solidFill>
                <a:srgbClr val="8D909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Budućnost</a:t>
            </a:r>
            <a:r>
              <a:rPr lang="en-US" sz="3500" dirty="0">
                <a:solidFill>
                  <a:srgbClr val="002060"/>
                </a:solidFill>
              </a:rPr>
              <a:t> ?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Stanica</a:t>
            </a:r>
            <a:r>
              <a:rPr lang="en-US" sz="3000" dirty="0">
                <a:solidFill>
                  <a:srgbClr val="002060"/>
                </a:solidFill>
              </a:rPr>
              <a:t> za AI </a:t>
            </a:r>
            <a:r>
              <a:rPr lang="en-US" sz="3000" dirty="0" err="1">
                <a:solidFill>
                  <a:srgbClr val="002060"/>
                </a:solidFill>
              </a:rPr>
              <a:t>kupljena</a:t>
            </a:r>
            <a:r>
              <a:rPr lang="en-US" sz="3000" dirty="0">
                <a:solidFill>
                  <a:srgbClr val="002060"/>
                </a:solidFill>
              </a:rPr>
              <a:t> 2021.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Konfiguracija</a:t>
            </a:r>
            <a:r>
              <a:rPr lang="en-US" sz="3000" dirty="0">
                <a:solidFill>
                  <a:srgbClr val="002060"/>
                </a:solidFill>
              </a:rPr>
              <a:t> s 4 x Nvidia RTX A6000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rgbClr val="002060"/>
                </a:solidFill>
              </a:rPr>
              <a:t>FP32 160 </a:t>
            </a:r>
            <a:r>
              <a:rPr lang="en-US" sz="2500" dirty="0" err="1">
                <a:solidFill>
                  <a:srgbClr val="002060"/>
                </a:solidFill>
              </a:rPr>
              <a:t>TFlops</a:t>
            </a:r>
            <a:endParaRPr lang="en-US" sz="2500" dirty="0">
              <a:solidFill>
                <a:srgbClr val="002060"/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rgbClr val="002060"/>
                </a:solidFill>
              </a:rPr>
              <a:t>AI performance 300 </a:t>
            </a:r>
            <a:r>
              <a:rPr lang="en-US" sz="2500" dirty="0" err="1">
                <a:solidFill>
                  <a:srgbClr val="002060"/>
                </a:solidFill>
              </a:rPr>
              <a:t>Tflops</a:t>
            </a:r>
            <a:endParaRPr lang="en-US" sz="2500" dirty="0">
              <a:solidFill>
                <a:srgbClr val="002060"/>
              </a:solidFill>
            </a:endParaRPr>
          </a:p>
          <a:p>
            <a:pPr lvl="1"/>
            <a:endParaRPr lang="en-US" sz="25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Novi storage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Dodatnih</a:t>
            </a:r>
            <a:r>
              <a:rPr lang="en-US" sz="3000" dirty="0">
                <a:solidFill>
                  <a:srgbClr val="002060"/>
                </a:solidFill>
              </a:rPr>
              <a:t> 1PB </a:t>
            </a:r>
            <a:r>
              <a:rPr lang="en-US" sz="3000" dirty="0" err="1">
                <a:solidFill>
                  <a:srgbClr val="002060"/>
                </a:solidFill>
              </a:rPr>
              <a:t>diskovnog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prostora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84AD01-758B-DB4C-8106-97CD46E4D423}" type="slidenum">
              <a:rPr lang="x-none" smtClean="0"/>
              <a:t>11</a:t>
            </a:fld>
            <a:endParaRPr lang="x-none" dirty="0"/>
          </a:p>
        </p:txBody>
      </p:sp>
      <p:pic>
        <p:nvPicPr>
          <p:cNvPr id="1028" name="Picture 4" descr="https://www.supermicro.com/sites/default/files/ugpu/SYS-420GU-TNXR.png">
            <a:extLst>
              <a:ext uri="{FF2B5EF4-FFF2-40B4-BE49-F238E27FC236}">
                <a16:creationId xmlns:a16="http://schemas.microsoft.com/office/drawing/2014/main" id="{833EE4A9-015B-4AB4-BAC4-1C4FD2771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097" y="2673604"/>
            <a:ext cx="3600000" cy="243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17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Značajniji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aktualni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projekti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EuroCC</a:t>
            </a:r>
            <a:r>
              <a:rPr lang="en-US" sz="3000" dirty="0">
                <a:solidFill>
                  <a:srgbClr val="002060"/>
                </a:solidFill>
              </a:rPr>
              <a:t> / </a:t>
            </a:r>
            <a:r>
              <a:rPr lang="en-US" sz="3000" dirty="0" err="1">
                <a:solidFill>
                  <a:srgbClr val="002060"/>
                </a:solidFill>
              </a:rPr>
              <a:t>EuroCC</a:t>
            </a:r>
            <a:r>
              <a:rPr lang="en-US" sz="3000" dirty="0">
                <a:solidFill>
                  <a:srgbClr val="002060"/>
                </a:solidFill>
              </a:rPr>
              <a:t> II / </a:t>
            </a:r>
            <a:r>
              <a:rPr lang="en-US" sz="3000" dirty="0" err="1">
                <a:solidFill>
                  <a:srgbClr val="002060"/>
                </a:solidFill>
              </a:rPr>
              <a:t>EuroHPC</a:t>
            </a:r>
            <a:r>
              <a:rPr lang="en-US" sz="3000" dirty="0">
                <a:solidFill>
                  <a:srgbClr val="002060"/>
                </a:solidFill>
              </a:rPr>
              <a:t> JU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Castiel / Castiel 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EDIH Adria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EDIH AI4Health.Cro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KLIMOD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HiPowerED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AOSeR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84AD01-758B-DB4C-8106-97CD46E4D423}" type="slidenum">
              <a:rPr lang="x-none" smtClean="0"/>
              <a:t>12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98697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6112F3-F7DB-42F2-BA0F-D8963BF1EB1C}"/>
              </a:ext>
            </a:extLst>
          </p:cNvPr>
          <p:cNvSpPr txBox="1">
            <a:spLocks noChangeAspect="1"/>
          </p:cNvSpPr>
          <p:nvPr/>
        </p:nvSpPr>
        <p:spPr>
          <a:xfrm>
            <a:off x="2500745" y="2228671"/>
            <a:ext cx="7190509" cy="2400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i="0" kern="1200" dirty="0">
                <a:solidFill>
                  <a:schemeClr val="tx1"/>
                </a:solidFill>
                <a:effectLst/>
                <a:latin typeface="Source Sans Pro" panose="020B0503030403020204" pitchFamily="34" charset="77"/>
                <a:ea typeface="Source Code Pro" panose="020B0509030403020204" pitchFamily="49" charset="0"/>
                <a:cs typeface="+mn-cs"/>
              </a:rPr>
              <a:t>		</a:t>
            </a:r>
            <a:endParaRPr lang="en-GB" sz="4000" b="1" dirty="0"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i="0" kern="1200" dirty="0">
                <a:solidFill>
                  <a:schemeClr val="tx1"/>
                </a:solidFill>
                <a:effectLst/>
                <a:latin typeface="Source Sans Pro" panose="020B0503030403020204" pitchFamily="34" charset="77"/>
                <a:ea typeface="Source Code Pro" panose="020B0509030403020204" pitchFamily="49" charset="0"/>
                <a:cs typeface="+mn-cs"/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2FD25-B5E7-4DD1-9547-0C7465F61AB6}"/>
              </a:ext>
            </a:extLst>
          </p:cNvPr>
          <p:cNvSpPr txBox="1">
            <a:spLocks noChangeAspect="1"/>
          </p:cNvSpPr>
          <p:nvPr/>
        </p:nvSpPr>
        <p:spPr>
          <a:xfrm>
            <a:off x="2665845" y="3429000"/>
            <a:ext cx="7025409" cy="3428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b="1" dirty="0">
                <a:solidFill>
                  <a:srgbClr val="00B050"/>
                </a:solidFill>
              </a:rPr>
              <a:t>cnrm.uniri.hr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b="1" dirty="0">
                <a:solidFill>
                  <a:srgbClr val="00B050"/>
                </a:solidFill>
              </a:rPr>
              <a:t>h</a:t>
            </a:r>
            <a:r>
              <a:rPr lang="en-US" sz="2500" b="1" i="0" dirty="0">
                <a:solidFill>
                  <a:srgbClr val="00B050"/>
                </a:solidFill>
                <a:effectLst/>
              </a:rPr>
              <a:t>pc@uniri.hr</a:t>
            </a:r>
            <a:endParaRPr lang="en-US" sz="2500" b="1" dirty="0">
              <a:solidFill>
                <a:srgbClr val="00B050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500" b="1" dirty="0">
                <a:solidFill>
                  <a:srgbClr val="00B050"/>
                </a:solidFill>
              </a:rPr>
              <a:t>hpc-cc.hr</a:t>
            </a:r>
          </a:p>
        </p:txBody>
      </p:sp>
    </p:spTree>
    <p:extLst>
      <p:ext uri="{BB962C8B-B14F-4D97-AF65-F5344CB8AC3E}">
        <p14:creationId xmlns:p14="http://schemas.microsoft.com/office/powerpoint/2010/main" val="298675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E8E2E-A752-40AB-8150-B012E629A2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2</a:t>
            </a:fld>
            <a:endParaRPr lang="x-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373F4-20CB-4958-8AF5-35DB6D99C349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CNRM – </a:t>
            </a:r>
            <a:r>
              <a:rPr lang="en-US" sz="3500" dirty="0" err="1">
                <a:solidFill>
                  <a:srgbClr val="002060"/>
                </a:solidFill>
              </a:rPr>
              <a:t>Tko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smo</a:t>
            </a:r>
            <a:r>
              <a:rPr lang="en-US" sz="3500" dirty="0">
                <a:solidFill>
                  <a:srgbClr val="002060"/>
                </a:solidFill>
              </a:rPr>
              <a:t>?</a:t>
            </a:r>
            <a:endParaRPr lang="en-GB" sz="3500" dirty="0">
              <a:solidFill>
                <a:srgbClr val="00206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1F6296-2FA5-44FB-8CC2-D81DD59C9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237805"/>
              </p:ext>
            </p:extLst>
          </p:nvPr>
        </p:nvGraphicFramePr>
        <p:xfrm>
          <a:off x="1248675" y="1442732"/>
          <a:ext cx="7200000" cy="480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55406D-13CF-4C9B-B343-F28CA5299A38}"/>
              </a:ext>
            </a:extLst>
          </p:cNvPr>
          <p:cNvSpPr txBox="1"/>
          <p:nvPr/>
        </p:nvSpPr>
        <p:spPr>
          <a:xfrm>
            <a:off x="7081668" y="1459230"/>
            <a:ext cx="51103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CNRM - </a:t>
            </a:r>
            <a:r>
              <a:rPr lang="en-US" sz="3000" dirty="0" err="1">
                <a:solidFill>
                  <a:srgbClr val="002060"/>
                </a:solidFill>
              </a:rPr>
              <a:t>Centar</a:t>
            </a:r>
            <a:r>
              <a:rPr lang="en-US" sz="3000" dirty="0">
                <a:solidFill>
                  <a:srgbClr val="002060"/>
                </a:solidFill>
              </a:rPr>
              <a:t> za </a:t>
            </a:r>
            <a:r>
              <a:rPr lang="en-US" sz="3000" dirty="0" err="1">
                <a:solidFill>
                  <a:srgbClr val="002060"/>
                </a:solidFill>
              </a:rPr>
              <a:t>napredno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računanje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modeliranje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Skupina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znanstvenika</a:t>
            </a:r>
            <a:r>
              <a:rPr lang="en-US" sz="3000" dirty="0">
                <a:solidFill>
                  <a:srgbClr val="002060"/>
                </a:solidFill>
              </a:rPr>
              <a:t> (</a:t>
            </a:r>
            <a:r>
              <a:rPr lang="en-US" sz="3000" dirty="0" err="1">
                <a:solidFill>
                  <a:srgbClr val="002060"/>
                </a:solidFill>
              </a:rPr>
              <a:t>interdisciplinarna</a:t>
            </a:r>
            <a:r>
              <a:rPr lang="en-US" sz="3000" dirty="0">
                <a:solidFill>
                  <a:srgbClr val="002060"/>
                </a:solidFill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Ekspertize</a:t>
            </a:r>
            <a:r>
              <a:rPr lang="en-US" sz="3000" dirty="0">
                <a:solidFill>
                  <a:srgbClr val="002060"/>
                </a:solidFill>
              </a:rPr>
              <a:t>, </a:t>
            </a:r>
            <a:r>
              <a:rPr lang="en-US" sz="3000" dirty="0" err="1">
                <a:solidFill>
                  <a:srgbClr val="002060"/>
                </a:solidFill>
              </a:rPr>
              <a:t>iskustvo</a:t>
            </a:r>
            <a:endParaRPr lang="pl-PL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54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856DFC-5E4B-4551-9A7A-FF97629DDCF8}"/>
              </a:ext>
            </a:extLst>
          </p:cNvPr>
          <p:cNvSpPr txBox="1"/>
          <p:nvPr/>
        </p:nvSpPr>
        <p:spPr>
          <a:xfrm>
            <a:off x="8591549" y="6301117"/>
            <a:ext cx="36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D9093"/>
                </a:solidFill>
              </a:rPr>
              <a:t>* Image courtesy of UCAR.</a:t>
            </a:r>
          </a:p>
          <a:p>
            <a:endParaRPr lang="en-US" sz="1000" dirty="0">
              <a:solidFill>
                <a:srgbClr val="8D9093"/>
              </a:solidFill>
            </a:endParaRPr>
          </a:p>
          <a:p>
            <a:endParaRPr lang="en-US" sz="1000" dirty="0">
              <a:solidFill>
                <a:srgbClr val="8D9093"/>
              </a:solidFill>
            </a:endParaRPr>
          </a:p>
        </p:txBody>
      </p:sp>
      <p:pic>
        <p:nvPicPr>
          <p:cNvPr id="1026" name="Picture 2" descr="https://www.cgd.ucar.edu/projects/ctroms/img/plot_CT-ROMS.png">
            <a:extLst>
              <a:ext uri="{FF2B5EF4-FFF2-40B4-BE49-F238E27FC236}">
                <a16:creationId xmlns:a16="http://schemas.microsoft.com/office/drawing/2014/main" id="{229B8A2B-6FE3-4A10-BF75-2399211A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014" y="2072932"/>
            <a:ext cx="5040000" cy="415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Superračunanje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Složeni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proračuni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zahtijevaju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veliku</a:t>
            </a:r>
            <a:endParaRPr lang="en-US" sz="3000" dirty="0">
              <a:solidFill>
                <a:srgbClr val="002060"/>
              </a:solidFill>
            </a:endParaRPr>
          </a:p>
          <a:p>
            <a:pPr lvl="4"/>
            <a:r>
              <a:rPr lang="en-US" sz="3000" dirty="0">
                <a:solidFill>
                  <a:srgbClr val="002060"/>
                </a:solidFill>
              </a:rPr>
              <a:t>      </a:t>
            </a:r>
            <a:r>
              <a:rPr lang="en-US" sz="3000" dirty="0" err="1">
                <a:solidFill>
                  <a:srgbClr val="002060"/>
                </a:solidFill>
              </a:rPr>
              <a:t>računalnu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snagu</a:t>
            </a:r>
            <a:endParaRPr lang="en-US" sz="3000" dirty="0">
              <a:solidFill>
                <a:srgbClr val="002060"/>
              </a:solidFill>
            </a:endParaRPr>
          </a:p>
          <a:p>
            <a:pPr lvl="5"/>
            <a:endParaRPr lang="en-US" sz="3000" dirty="0">
              <a:solidFill>
                <a:srgbClr val="002060"/>
              </a:solidFill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Što</a:t>
            </a:r>
            <a:r>
              <a:rPr lang="en-US" sz="3000" dirty="0">
                <a:solidFill>
                  <a:srgbClr val="002060"/>
                </a:solidFill>
              </a:rPr>
              <a:t> je </a:t>
            </a:r>
            <a:r>
              <a:rPr lang="en-US" sz="3000" dirty="0" err="1">
                <a:solidFill>
                  <a:srgbClr val="002060"/>
                </a:solidFill>
              </a:rPr>
              <a:t>superračunalo</a:t>
            </a:r>
            <a:r>
              <a:rPr lang="en-US" sz="3000" dirty="0">
                <a:solidFill>
                  <a:srgbClr val="002060"/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3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70043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652A00-7570-4716-A361-138BC003C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80" y="3926931"/>
            <a:ext cx="288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Superračunalo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Zatvoreni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sustav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sastavljen</a:t>
            </a:r>
            <a:r>
              <a:rPr lang="en-US" sz="3000" dirty="0">
                <a:solidFill>
                  <a:srgbClr val="002060"/>
                </a:solidFill>
              </a:rPr>
              <a:t> od </a:t>
            </a:r>
            <a:r>
              <a:rPr lang="en-US" sz="3000" dirty="0" err="1">
                <a:solidFill>
                  <a:srgbClr val="002060"/>
                </a:solidFill>
              </a:rPr>
              <a:t>mnogo</a:t>
            </a:r>
            <a:r>
              <a:rPr lang="en-US" sz="3000" dirty="0">
                <a:solidFill>
                  <a:srgbClr val="002060"/>
                </a:solidFill>
              </a:rPr>
              <a:t> “</a:t>
            </a:r>
            <a:r>
              <a:rPr lang="en-US" sz="3000" dirty="0" err="1">
                <a:solidFill>
                  <a:srgbClr val="002060"/>
                </a:solidFill>
              </a:rPr>
              <a:t>računala</a:t>
            </a:r>
            <a:r>
              <a:rPr lang="en-US" sz="3000" dirty="0">
                <a:solidFill>
                  <a:srgbClr val="002060"/>
                </a:solidFill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Elementarna</a:t>
            </a:r>
            <a:r>
              <a:rPr lang="en-US" sz="3000" dirty="0">
                <a:solidFill>
                  <a:srgbClr val="002060"/>
                </a:solidFill>
              </a:rPr>
              <a:t> “</a:t>
            </a:r>
            <a:r>
              <a:rPr lang="en-US" sz="3000" dirty="0" err="1">
                <a:solidFill>
                  <a:srgbClr val="002060"/>
                </a:solidFill>
              </a:rPr>
              <a:t>računala</a:t>
            </a:r>
            <a:r>
              <a:rPr lang="en-US" sz="3000" dirty="0">
                <a:solidFill>
                  <a:srgbClr val="002060"/>
                </a:solidFill>
              </a:rPr>
              <a:t>” se </a:t>
            </a:r>
            <a:r>
              <a:rPr lang="en-US" sz="3000" dirty="0" err="1">
                <a:solidFill>
                  <a:srgbClr val="002060"/>
                </a:solidFill>
              </a:rPr>
              <a:t>zovu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čvorovi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Istovremeni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sinkronizirani</a:t>
            </a:r>
            <a:r>
              <a:rPr lang="en-US" sz="3000" dirty="0">
                <a:solidFill>
                  <a:srgbClr val="002060"/>
                </a:solidFill>
              </a:rPr>
              <a:t> rad </a:t>
            </a:r>
            <a:r>
              <a:rPr lang="en-US" sz="3000" dirty="0" err="1">
                <a:solidFill>
                  <a:srgbClr val="002060"/>
                </a:solidFill>
              </a:rPr>
              <a:t>osiguran</a:t>
            </a:r>
            <a:endParaRPr lang="en-US" sz="3000" dirty="0">
              <a:solidFill>
                <a:srgbClr val="002060"/>
              </a:solidFill>
            </a:endParaRPr>
          </a:p>
          <a:p>
            <a:r>
              <a:rPr lang="en-US" sz="3000" dirty="0">
                <a:solidFill>
                  <a:srgbClr val="002060"/>
                </a:solidFill>
              </a:rPr>
              <a:t>      </a:t>
            </a:r>
            <a:r>
              <a:rPr lang="en-US" sz="3000" dirty="0" err="1">
                <a:solidFill>
                  <a:srgbClr val="002060"/>
                </a:solidFill>
              </a:rPr>
              <a:t>složenom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računalnom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mrežom</a:t>
            </a:r>
            <a:endParaRPr lang="en-US" sz="3000" dirty="0">
              <a:solidFill>
                <a:srgbClr val="FF0000"/>
              </a:solidFill>
            </a:endParaRPr>
          </a:p>
          <a:p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Jedinstvena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računalna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cjelina</a:t>
            </a:r>
            <a:endParaRPr lang="en-US" sz="3000" dirty="0">
              <a:solidFill>
                <a:srgbClr val="002060"/>
              </a:solidFill>
            </a:endParaRPr>
          </a:p>
          <a:p>
            <a:r>
              <a:rPr lang="en-US" sz="3000" dirty="0">
                <a:solidFill>
                  <a:srgbClr val="002060"/>
                </a:solidFill>
              </a:rPr>
              <a:t>      za </a:t>
            </a:r>
            <a:r>
              <a:rPr lang="en-US" sz="3000" dirty="0" err="1">
                <a:solidFill>
                  <a:srgbClr val="002060"/>
                </a:solidFill>
              </a:rPr>
              <a:t>izvođenje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složenih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proračuna</a:t>
            </a:r>
            <a:r>
              <a:rPr lang="en-US" sz="3000" dirty="0">
                <a:solidFill>
                  <a:srgbClr val="002060"/>
                </a:solidFill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84AD01-758B-DB4C-8106-97CD46E4D423}" type="slidenum">
              <a:rPr lang="x-none" smtClean="0"/>
              <a:t>4</a:t>
            </a:fld>
            <a:endParaRPr lang="x-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3C8CC-603D-40D9-947F-F480A07B3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98486" y="2077443"/>
            <a:ext cx="3600000" cy="2703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892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ECB4A-484D-4D9A-AE2A-F5E167329365}"/>
              </a:ext>
            </a:extLst>
          </p:cNvPr>
          <p:cNvSpPr txBox="1"/>
          <p:nvPr/>
        </p:nvSpPr>
        <p:spPr>
          <a:xfrm>
            <a:off x="8591549" y="6301117"/>
            <a:ext cx="36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D9093"/>
                </a:solidFill>
              </a:rPr>
              <a:t>* Image courtesy of TOP500.org.</a:t>
            </a:r>
          </a:p>
          <a:p>
            <a:endParaRPr lang="en-US" sz="1000" dirty="0">
              <a:solidFill>
                <a:srgbClr val="8D9093"/>
              </a:solidFill>
            </a:endParaRPr>
          </a:p>
          <a:p>
            <a:endParaRPr lang="en-US" sz="1000" dirty="0">
              <a:solidFill>
                <a:srgbClr val="8D909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HPC Bura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Superračunalo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Sveučilišta</a:t>
            </a:r>
            <a:r>
              <a:rPr lang="en-US" sz="3000" dirty="0">
                <a:solidFill>
                  <a:srgbClr val="002060"/>
                </a:solidFill>
              </a:rPr>
              <a:t> u </a:t>
            </a:r>
            <a:r>
              <a:rPr lang="en-US" sz="3000" dirty="0" err="1">
                <a:solidFill>
                  <a:srgbClr val="002060"/>
                </a:solidFill>
              </a:rPr>
              <a:t>Rijeci</a:t>
            </a:r>
            <a:endParaRPr lang="en-US" sz="3000" dirty="0">
              <a:solidFill>
                <a:srgbClr val="002060"/>
              </a:solidFill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U </a:t>
            </a:r>
            <a:r>
              <a:rPr lang="en-US" sz="3000" dirty="0" err="1">
                <a:solidFill>
                  <a:srgbClr val="002060"/>
                </a:solidFill>
              </a:rPr>
              <a:t>trenutku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instalacije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>
                <a:solidFill>
                  <a:srgbClr val="FF0000"/>
                </a:solidFill>
              </a:rPr>
              <a:t>441 </a:t>
            </a:r>
            <a:r>
              <a:rPr lang="en-US" sz="3000" dirty="0" err="1">
                <a:solidFill>
                  <a:srgbClr val="FF0000"/>
                </a:solidFill>
              </a:rPr>
              <a:t>na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svijetu</a:t>
            </a:r>
            <a:endParaRPr lang="en-US" sz="3000" dirty="0">
              <a:solidFill>
                <a:srgbClr val="FF0000"/>
              </a:solidFill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Performanse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računala</a:t>
            </a:r>
            <a:r>
              <a:rPr lang="en-US" sz="3000" dirty="0">
                <a:solidFill>
                  <a:srgbClr val="002060"/>
                </a:solidFill>
              </a:rPr>
              <a:t> (CPU, 2022)</a:t>
            </a:r>
          </a:p>
          <a:p>
            <a:pPr marL="2743200" lvl="5" indent="-4572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rgbClr val="002060"/>
                </a:solidFill>
              </a:rPr>
              <a:t>100 – 200 </a:t>
            </a:r>
            <a:r>
              <a:rPr lang="en-US" sz="2500" dirty="0" err="1">
                <a:solidFill>
                  <a:srgbClr val="002060"/>
                </a:solidFill>
              </a:rPr>
              <a:t>GFlops</a:t>
            </a:r>
            <a:endParaRPr lang="en-US" sz="2500" dirty="0">
              <a:solidFill>
                <a:srgbClr val="002060"/>
              </a:solidFill>
            </a:endParaRPr>
          </a:p>
          <a:p>
            <a:pPr marL="2286000" lvl="4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Performanse</a:t>
            </a:r>
            <a:r>
              <a:rPr lang="en-US" sz="3000" dirty="0">
                <a:solidFill>
                  <a:srgbClr val="002060"/>
                </a:solidFill>
              </a:rPr>
              <a:t> HPC Bura</a:t>
            </a:r>
          </a:p>
          <a:p>
            <a:pPr marL="2743200" lvl="5" indent="-457200"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rgbClr val="002060"/>
                </a:solidFill>
              </a:rPr>
              <a:t>287 </a:t>
            </a:r>
            <a:r>
              <a:rPr lang="en-US" sz="2500" dirty="0" err="1">
                <a:solidFill>
                  <a:srgbClr val="002060"/>
                </a:solidFill>
              </a:rPr>
              <a:t>TFlops</a:t>
            </a:r>
            <a:endParaRPr lang="en-US" sz="25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5</a:t>
            </a:fld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37310-D86E-4EF6-8369-3711B9AC6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39"/>
          <a:stretch/>
        </p:blipFill>
        <p:spPr>
          <a:xfrm>
            <a:off x="5760140" y="4529885"/>
            <a:ext cx="6095549" cy="150560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8E2DC1-23FF-48E5-B37D-84B1BC287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345939"/>
              </p:ext>
            </p:extLst>
          </p:nvPr>
        </p:nvGraphicFramePr>
        <p:xfrm>
          <a:off x="9311549" y="1302808"/>
          <a:ext cx="2880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8332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>
                <a:solidFill>
                  <a:srgbClr val="002060"/>
                </a:solidFill>
              </a:rPr>
              <a:t>HPC Bura - </a:t>
            </a:r>
            <a:r>
              <a:rPr lang="en-US" sz="3500" dirty="0" err="1">
                <a:solidFill>
                  <a:srgbClr val="002060"/>
                </a:solidFill>
              </a:rPr>
              <a:t>arhitektura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6</a:t>
            </a:fld>
            <a:endParaRPr lang="x-none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513604D-ECD6-431E-A961-08F7D321D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0722097"/>
              </p:ext>
            </p:extLst>
          </p:nvPr>
        </p:nvGraphicFramePr>
        <p:xfrm>
          <a:off x="3620400" y="2060575"/>
          <a:ext cx="7200000" cy="43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474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ECB4A-484D-4D9A-AE2A-F5E167329365}"/>
              </a:ext>
            </a:extLst>
          </p:cNvPr>
          <p:cNvSpPr txBox="1"/>
          <p:nvPr/>
        </p:nvSpPr>
        <p:spPr>
          <a:xfrm>
            <a:off x="8591549" y="6301117"/>
            <a:ext cx="36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D9093"/>
                </a:solidFill>
              </a:rPr>
              <a:t>* Videos courtesy of UNIRI, </a:t>
            </a:r>
            <a:r>
              <a:rPr lang="en-US" sz="1000" dirty="0" err="1">
                <a:solidFill>
                  <a:srgbClr val="8D9093"/>
                </a:solidFill>
              </a:rPr>
              <a:t>InSilico</a:t>
            </a:r>
            <a:r>
              <a:rPr lang="en-US" sz="1000" dirty="0">
                <a:solidFill>
                  <a:srgbClr val="8D9093"/>
                </a:solidFill>
              </a:rPr>
              <a:t> d.o.o. and monash.edu.</a:t>
            </a:r>
          </a:p>
          <a:p>
            <a:endParaRPr lang="en-US" sz="1000" dirty="0">
              <a:solidFill>
                <a:srgbClr val="8D9093"/>
              </a:solidFill>
            </a:endParaRPr>
          </a:p>
          <a:p>
            <a:endParaRPr lang="en-US" sz="1000" dirty="0">
              <a:solidFill>
                <a:srgbClr val="8D9093"/>
              </a:solidFill>
            </a:endParaRPr>
          </a:p>
        </p:txBody>
      </p:sp>
      <p:pic>
        <p:nvPicPr>
          <p:cNvPr id="10" name="protein_4">
            <a:hlinkClick r:id="" action="ppaction://media"/>
            <a:extLst>
              <a:ext uri="{FF2B5EF4-FFF2-40B4-BE49-F238E27FC236}">
                <a16:creationId xmlns:a16="http://schemas.microsoft.com/office/drawing/2014/main" id="{62AD5D0D-D6CD-46C1-88CB-688A7B896C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06221" y="1673391"/>
            <a:ext cx="2880000" cy="236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Područja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primjene</a:t>
            </a:r>
            <a:r>
              <a:rPr lang="en-US" sz="3500" dirty="0">
                <a:solidFill>
                  <a:srgbClr val="002060"/>
                </a:solidFill>
              </a:rPr>
              <a:t> / </a:t>
            </a:r>
            <a:r>
              <a:rPr lang="en-US" sz="3500" dirty="0" err="1">
                <a:solidFill>
                  <a:srgbClr val="002060"/>
                </a:solidFill>
              </a:rPr>
              <a:t>uporabe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7200" y="6356350"/>
            <a:ext cx="2743200" cy="365125"/>
          </a:xfrm>
        </p:spPr>
        <p:txBody>
          <a:bodyPr/>
          <a:lstStyle/>
          <a:p>
            <a:fld id="{6684AD01-758B-DB4C-8106-97CD46E4D423}" type="slidenum">
              <a:rPr lang="x-none" smtClean="0"/>
              <a:t>7</a:t>
            </a:fld>
            <a:endParaRPr lang="x-none" dirty="0"/>
          </a:p>
        </p:txBody>
      </p:sp>
      <p:pic>
        <p:nvPicPr>
          <p:cNvPr id="6" name="insilico_2">
            <a:hlinkClick r:id="" action="ppaction://media"/>
            <a:extLst>
              <a:ext uri="{FF2B5EF4-FFF2-40B4-BE49-F238E27FC236}">
                <a16:creationId xmlns:a16="http://schemas.microsoft.com/office/drawing/2014/main" id="{52B11098-5189-423E-A703-84BD813217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36000" y="3646444"/>
            <a:ext cx="4320000" cy="2362500"/>
          </a:xfrm>
          <a:prstGeom prst="rect">
            <a:avLst/>
          </a:prstGeom>
        </p:spPr>
      </p:pic>
      <p:pic>
        <p:nvPicPr>
          <p:cNvPr id="9" name="monash_edu_au_1">
            <a:hlinkClick r:id="" action="ppaction://media"/>
            <a:extLst>
              <a:ext uri="{FF2B5EF4-FFF2-40B4-BE49-F238E27FC236}">
                <a16:creationId xmlns:a16="http://schemas.microsoft.com/office/drawing/2014/main" id="{36CC428F-56AB-447E-BA34-9C38E948C80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60280" y="2048007"/>
            <a:ext cx="3600000" cy="319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Računalna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kemija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biokemija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Fizika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astrofizika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Inženjerstvo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Modeliranje</a:t>
            </a:r>
            <a:r>
              <a:rPr lang="en-US" sz="3000" dirty="0">
                <a:solidFill>
                  <a:srgbClr val="002060"/>
                </a:solidFill>
              </a:rPr>
              <a:t> u </a:t>
            </a:r>
            <a:r>
              <a:rPr lang="en-US" sz="3000" dirty="0" err="1">
                <a:solidFill>
                  <a:srgbClr val="002060"/>
                </a:solidFill>
              </a:rPr>
              <a:t>okolišu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Strojno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učenje</a:t>
            </a:r>
            <a:endParaRPr lang="en-US" sz="3000" dirty="0">
              <a:solidFill>
                <a:srgbClr val="002060"/>
              </a:solidFill>
            </a:endParaRPr>
          </a:p>
          <a:p>
            <a:pPr lvl="1"/>
            <a:r>
              <a:rPr lang="en-US" sz="3000" dirty="0">
                <a:solidFill>
                  <a:srgbClr val="002060"/>
                </a:solidFill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4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57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4ECB4A-484D-4D9A-AE2A-F5E167329365}"/>
              </a:ext>
            </a:extLst>
          </p:cNvPr>
          <p:cNvSpPr txBox="1"/>
          <p:nvPr/>
        </p:nvSpPr>
        <p:spPr>
          <a:xfrm>
            <a:off x="8591549" y="6301117"/>
            <a:ext cx="360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D9093"/>
                </a:solidFill>
              </a:rPr>
              <a:t>* Videos courtesy of UNIRI and </a:t>
            </a:r>
            <a:r>
              <a:rPr lang="en-US" sz="1000" dirty="0" err="1">
                <a:solidFill>
                  <a:srgbClr val="8D9093"/>
                </a:solidFill>
              </a:rPr>
              <a:t>InSilico</a:t>
            </a:r>
            <a:r>
              <a:rPr lang="en-US" sz="1000" dirty="0">
                <a:solidFill>
                  <a:srgbClr val="8D9093"/>
                </a:solidFill>
              </a:rPr>
              <a:t> d.o.o.</a:t>
            </a:r>
          </a:p>
          <a:p>
            <a:endParaRPr lang="en-US" sz="1000" dirty="0">
              <a:solidFill>
                <a:srgbClr val="8D9093"/>
              </a:solidFill>
            </a:endParaRPr>
          </a:p>
          <a:p>
            <a:endParaRPr lang="en-US" sz="1000" dirty="0">
              <a:solidFill>
                <a:srgbClr val="8D909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Tko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koristi</a:t>
            </a:r>
            <a:r>
              <a:rPr lang="en-US" sz="3500" dirty="0">
                <a:solidFill>
                  <a:srgbClr val="002060"/>
                </a:solidFill>
              </a:rPr>
              <a:t> HPC Bura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Znanstvenici</a:t>
            </a:r>
            <a:r>
              <a:rPr lang="en-US" sz="3000" dirty="0">
                <a:solidFill>
                  <a:srgbClr val="002060"/>
                </a:solidFill>
              </a:rPr>
              <a:t> (Rijeka, Hrvatska, </a:t>
            </a:r>
            <a:r>
              <a:rPr lang="en-US" sz="3000" dirty="0" err="1">
                <a:solidFill>
                  <a:srgbClr val="002060"/>
                </a:solidFill>
              </a:rPr>
              <a:t>izvan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granica</a:t>
            </a:r>
            <a:r>
              <a:rPr lang="en-US" sz="3000" dirty="0">
                <a:solidFill>
                  <a:srgbClr val="002060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Privatne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tvrtke</a:t>
            </a: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Projektni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partneri</a:t>
            </a:r>
            <a:endParaRPr lang="en-US" sz="3000" dirty="0">
              <a:solidFill>
                <a:srgbClr val="002060"/>
              </a:solidFill>
            </a:endParaRPr>
          </a:p>
          <a:p>
            <a:pPr lvl="1"/>
            <a:r>
              <a:rPr lang="en-US" sz="3000" dirty="0">
                <a:solidFill>
                  <a:srgbClr val="002060"/>
                </a:solidFill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Vi?</a:t>
            </a:r>
            <a:endParaRPr lang="en-US" sz="25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84AD01-758B-DB4C-8106-97CD46E4D423}" type="slidenum">
              <a:rPr lang="x-none" smtClean="0"/>
              <a:t>8</a:t>
            </a:fld>
            <a:endParaRPr lang="x-none" dirty="0"/>
          </a:p>
        </p:txBody>
      </p:sp>
      <p:pic>
        <p:nvPicPr>
          <p:cNvPr id="5" name="insilico_3">
            <a:hlinkClick r:id="" action="ppaction://media"/>
            <a:extLst>
              <a:ext uri="{FF2B5EF4-FFF2-40B4-BE49-F238E27FC236}">
                <a16:creationId xmlns:a16="http://schemas.microsoft.com/office/drawing/2014/main" id="{FF9C6A55-3B23-45D6-99BE-2040EAC4FB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27424" y="3062988"/>
            <a:ext cx="5400000" cy="3012188"/>
          </a:xfrm>
          <a:prstGeom prst="rect">
            <a:avLst/>
          </a:prstGeom>
        </p:spPr>
      </p:pic>
      <p:pic>
        <p:nvPicPr>
          <p:cNvPr id="7" name="propeller_2">
            <a:hlinkClick r:id="" action="ppaction://media"/>
            <a:extLst>
              <a:ext uri="{FF2B5EF4-FFF2-40B4-BE49-F238E27FC236}">
                <a16:creationId xmlns:a16="http://schemas.microsoft.com/office/drawing/2014/main" id="{D9AC8E87-380F-4421-8A4D-E7C5C77285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8424" y="4722363"/>
            <a:ext cx="5400000" cy="1352813"/>
          </a:xfrm>
          <a:prstGeom prst="rect">
            <a:avLst/>
          </a:prstGeom>
        </p:spPr>
      </p:pic>
      <p:pic>
        <p:nvPicPr>
          <p:cNvPr id="10" name="pipe_1">
            <a:hlinkClick r:id="" action="ppaction://media"/>
            <a:extLst>
              <a:ext uri="{FF2B5EF4-FFF2-40B4-BE49-F238E27FC236}">
                <a16:creationId xmlns:a16="http://schemas.microsoft.com/office/drawing/2014/main" id="{25925D79-35C2-484F-BF65-E4E8757B13A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008424" y="2832363"/>
            <a:ext cx="2520000" cy="1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6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B32994-0872-4F41-A892-9593926CE6E3}"/>
              </a:ext>
            </a:extLst>
          </p:cNvPr>
          <p:cNvSpPr txBox="1">
            <a:spLocks noChangeAspect="1"/>
          </p:cNvSpPr>
          <p:nvPr/>
        </p:nvSpPr>
        <p:spPr>
          <a:xfrm>
            <a:off x="1260000" y="565885"/>
            <a:ext cx="9000280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500" dirty="0" err="1">
                <a:solidFill>
                  <a:srgbClr val="002060"/>
                </a:solidFill>
              </a:rPr>
              <a:t>Tko</a:t>
            </a:r>
            <a:r>
              <a:rPr lang="en-US" sz="3500" dirty="0">
                <a:solidFill>
                  <a:srgbClr val="002060"/>
                </a:solidFill>
              </a:rPr>
              <a:t> </a:t>
            </a:r>
            <a:r>
              <a:rPr lang="en-US" sz="3500" dirty="0" err="1">
                <a:solidFill>
                  <a:srgbClr val="002060"/>
                </a:solidFill>
              </a:rPr>
              <a:t>koristi</a:t>
            </a:r>
            <a:r>
              <a:rPr lang="en-US" sz="3500" dirty="0">
                <a:solidFill>
                  <a:srgbClr val="002060"/>
                </a:solidFill>
              </a:rPr>
              <a:t> HPC Bura</a:t>
            </a:r>
            <a:endParaRPr lang="en-GB" sz="35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1429E-1702-4464-ACFC-9BC0009B88B6}"/>
              </a:ext>
            </a:extLst>
          </p:cNvPr>
          <p:cNvSpPr txBox="1"/>
          <p:nvPr/>
        </p:nvSpPr>
        <p:spPr>
          <a:xfrm>
            <a:off x="1029424" y="1459230"/>
            <a:ext cx="91320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002060"/>
                </a:solidFill>
              </a:rPr>
              <a:t>Fleksibilan</a:t>
            </a:r>
            <a:r>
              <a:rPr lang="en-US" sz="3000" dirty="0">
                <a:solidFill>
                  <a:srgbClr val="002060"/>
                </a:solidFill>
              </a:rPr>
              <a:t> </a:t>
            </a:r>
            <a:r>
              <a:rPr lang="en-US" sz="3000" dirty="0" err="1">
                <a:solidFill>
                  <a:srgbClr val="002060"/>
                </a:solidFill>
              </a:rPr>
              <a:t>pristup</a:t>
            </a:r>
            <a:endParaRPr lang="en-US" sz="30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2060"/>
                </a:solidFill>
              </a:rPr>
              <a:t>Pristup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na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temelju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ugovora</a:t>
            </a:r>
            <a:r>
              <a:rPr lang="en-US" sz="2500" dirty="0">
                <a:solidFill>
                  <a:srgbClr val="002060"/>
                </a:solidFill>
              </a:rPr>
              <a:t> o </a:t>
            </a:r>
            <a:r>
              <a:rPr lang="en-US" sz="2500" dirty="0" err="1">
                <a:solidFill>
                  <a:srgbClr val="002060"/>
                </a:solidFill>
              </a:rPr>
              <a:t>suradnji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sa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Sveučilištem</a:t>
            </a:r>
            <a:endParaRPr lang="en-US" sz="25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2060"/>
                </a:solidFill>
              </a:rPr>
              <a:t>Pristup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na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temelju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projektne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suradnje</a:t>
            </a:r>
            <a:endParaRPr lang="en-US" sz="25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2060"/>
                </a:solidFill>
              </a:rPr>
              <a:t>Financiranje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kroz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projekte</a:t>
            </a:r>
            <a:endParaRPr lang="en-US" sz="2500" dirty="0">
              <a:solidFill>
                <a:srgbClr val="00206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500" dirty="0" err="1">
                <a:solidFill>
                  <a:srgbClr val="002060"/>
                </a:solidFill>
              </a:rPr>
              <a:t>Komercijalni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zakup</a:t>
            </a:r>
            <a:r>
              <a:rPr lang="en-US" sz="2500" dirty="0">
                <a:solidFill>
                  <a:srgbClr val="002060"/>
                </a:solidFill>
              </a:rPr>
              <a:t> (</a:t>
            </a:r>
            <a:r>
              <a:rPr lang="en-US" sz="2500" dirty="0" err="1">
                <a:solidFill>
                  <a:srgbClr val="002060"/>
                </a:solidFill>
              </a:rPr>
              <a:t>izrazito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dirty="0" err="1">
                <a:solidFill>
                  <a:srgbClr val="002060"/>
                </a:solidFill>
              </a:rPr>
              <a:t>kompetitivan</a:t>
            </a:r>
            <a:r>
              <a:rPr lang="en-US" sz="2500" dirty="0">
                <a:solidFill>
                  <a:srgbClr val="002060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00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8412D3-1745-4EE5-A04A-51F63AD6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684AD01-758B-DB4C-8106-97CD46E4D423}" type="slidenum">
              <a:rPr lang="x-none" smtClean="0"/>
              <a:t>9</a:t>
            </a:fld>
            <a:endParaRPr lang="x-none" dirty="0"/>
          </a:p>
        </p:txBody>
      </p:sp>
      <p:pic>
        <p:nvPicPr>
          <p:cNvPr id="11" name="Picture 10" descr="Rimac Automobili Unveils $2 Million Concept Two Hypercar – Robb Report">
            <a:extLst>
              <a:ext uri="{FF2B5EF4-FFF2-40B4-BE49-F238E27FC236}">
                <a16:creationId xmlns:a16="http://schemas.microsoft.com/office/drawing/2014/main" id="{CC55045E-CD40-4C8B-9416-AF1687F8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438" y="3017749"/>
            <a:ext cx="3082485" cy="173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imac Automobili – Wikipedija">
            <a:extLst>
              <a:ext uri="{FF2B5EF4-FFF2-40B4-BE49-F238E27FC236}">
                <a16:creationId xmlns:a16="http://schemas.microsoft.com/office/drawing/2014/main" id="{8242A5E3-6B5F-4212-AC8D-164C4661C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0" t="27741" r="43166" b="52037"/>
          <a:stretch/>
        </p:blipFill>
        <p:spPr bwMode="auto">
          <a:xfrm>
            <a:off x="10796417" y="2950442"/>
            <a:ext cx="776137" cy="8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ltair Future.AI Global Event to Demonstrate How Artificial Intelligence  and Analytics Accelerate Digital Transformation">
            <a:extLst>
              <a:ext uri="{FF2B5EF4-FFF2-40B4-BE49-F238E27FC236}">
                <a16:creationId xmlns:a16="http://schemas.microsoft.com/office/drawing/2014/main" id="{5637DA80-B87B-4A40-8675-9FED9B13C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24" y="4846162"/>
            <a:ext cx="2520000" cy="13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YDROTEC Technologies AG Profile">
            <a:extLst>
              <a:ext uri="{FF2B5EF4-FFF2-40B4-BE49-F238E27FC236}">
                <a16:creationId xmlns:a16="http://schemas.microsoft.com/office/drawing/2014/main" id="{06A8DD76-7DBD-4B01-BD0A-960CC67F8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1" b="29254"/>
          <a:stretch/>
        </p:blipFill>
        <p:spPr bwMode="auto">
          <a:xfrm>
            <a:off x="1803029" y="3884095"/>
            <a:ext cx="327905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loudtowingtank.com/wp-content/uploads/2020/08/CloudTowingTank_v2_300dpi.png">
            <a:extLst>
              <a:ext uri="{FF2B5EF4-FFF2-40B4-BE49-F238E27FC236}">
                <a16:creationId xmlns:a16="http://schemas.microsoft.com/office/drawing/2014/main" id="{1FA47B92-3F0D-4F5A-91F9-0FC908FF6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00" y="5250241"/>
            <a:ext cx="2880000" cy="132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67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396</Words>
  <Application>Microsoft Office PowerPoint</Application>
  <PresentationFormat>Widescreen</PresentationFormat>
  <Paragraphs>133</Paragraphs>
  <Slides>13</Slides>
  <Notes>11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TORUS</dc:creator>
  <cp:lastModifiedBy>Ante</cp:lastModifiedBy>
  <cp:revision>114</cp:revision>
  <dcterms:created xsi:type="dcterms:W3CDTF">2020-07-03T09:19:31Z</dcterms:created>
  <dcterms:modified xsi:type="dcterms:W3CDTF">2023-03-19T13:31:26Z</dcterms:modified>
</cp:coreProperties>
</file>